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handoutMasterIdLst>
    <p:handoutMasterId r:id="rId26"/>
  </p:handoutMasterIdLst>
  <p:sldIdLst>
    <p:sldId id="257" r:id="rId2"/>
    <p:sldId id="267" r:id="rId3"/>
    <p:sldId id="265" r:id="rId4"/>
    <p:sldId id="271" r:id="rId5"/>
    <p:sldId id="291" r:id="rId6"/>
    <p:sldId id="292" r:id="rId7"/>
    <p:sldId id="275" r:id="rId8"/>
    <p:sldId id="288" r:id="rId9"/>
    <p:sldId id="280" r:id="rId10"/>
    <p:sldId id="287" r:id="rId11"/>
    <p:sldId id="281" r:id="rId12"/>
    <p:sldId id="283" r:id="rId13"/>
    <p:sldId id="277" r:id="rId14"/>
    <p:sldId id="286" r:id="rId15"/>
    <p:sldId id="290" r:id="rId16"/>
    <p:sldId id="279" r:id="rId17"/>
    <p:sldId id="289" r:id="rId18"/>
    <p:sldId id="282" r:id="rId19"/>
    <p:sldId id="285" r:id="rId20"/>
    <p:sldId id="278" r:id="rId21"/>
    <p:sldId id="284" r:id="rId22"/>
    <p:sldId id="276" r:id="rId23"/>
    <p:sldId id="264" r:id="rId2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3051"/>
    <a:srgbClr val="2367B1"/>
    <a:srgbClr val="6A654D"/>
    <a:srgbClr val="D2E6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395"/>
    <p:restoredTop sz="42080"/>
  </p:normalViewPr>
  <p:slideViewPr>
    <p:cSldViewPr snapToGrid="0">
      <p:cViewPr varScale="1">
        <p:scale>
          <a:sx n="90" d="100"/>
          <a:sy n="90" d="100"/>
        </p:scale>
        <p:origin x="508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38969211-B392-4AC3-DB80-E01A04A5BFB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latin typeface="Arial" panose="020B0604020202020204" pitchFamily="34" charset="0"/>
            </a:endParaRPr>
          </a:p>
        </p:txBody>
      </p:sp>
      <p:sp>
        <p:nvSpPr>
          <p:cNvPr id="3" name="Tijdelijke aanduiding voor datum 2">
            <a:extLst>
              <a:ext uri="{FF2B5EF4-FFF2-40B4-BE49-F238E27FC236}">
                <a16:creationId xmlns:a16="http://schemas.microsoft.com/office/drawing/2014/main" id="{3859F8E7-2682-5E33-569E-9B6B70D0B24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18EB99B-0964-494D-9CC8-9544F3266713}" type="datetimeFigureOut">
              <a:rPr lang="nl-NL" smtClean="0">
                <a:latin typeface="Arial" panose="020B0604020202020204" pitchFamily="34" charset="0"/>
              </a:rPr>
              <a:t>10-10-2025</a:t>
            </a:fld>
            <a:endParaRPr lang="nl-NL" dirty="0">
              <a:latin typeface="Arial" panose="020B0604020202020204" pitchFamily="34" charset="0"/>
            </a:endParaRPr>
          </a:p>
        </p:txBody>
      </p:sp>
      <p:sp>
        <p:nvSpPr>
          <p:cNvPr id="4" name="Tijdelijke aanduiding voor voettekst 3">
            <a:extLst>
              <a:ext uri="{FF2B5EF4-FFF2-40B4-BE49-F238E27FC236}">
                <a16:creationId xmlns:a16="http://schemas.microsoft.com/office/drawing/2014/main" id="{FA69A97B-EE73-2D4B-6E13-D5A7235A28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latin typeface="Arial" panose="020B0604020202020204" pitchFamily="34" charset="0"/>
            </a:endParaRPr>
          </a:p>
        </p:txBody>
      </p:sp>
      <p:sp>
        <p:nvSpPr>
          <p:cNvPr id="5" name="Tijdelijke aanduiding voor dianummer 4">
            <a:extLst>
              <a:ext uri="{FF2B5EF4-FFF2-40B4-BE49-F238E27FC236}">
                <a16:creationId xmlns:a16="http://schemas.microsoft.com/office/drawing/2014/main" id="{AE720AB0-9437-2759-E94D-955CC71B5A3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1259249-B55C-BD49-AC15-27A7782051A3}" type="slidenum">
              <a:rPr lang="nl-NL" smtClean="0">
                <a:latin typeface="Arial" panose="020B0604020202020204" pitchFamily="34" charset="0"/>
              </a:rPr>
              <a:t>‹nr.›</a:t>
            </a:fld>
            <a:endParaRPr lang="nl-NL" dirty="0">
              <a:latin typeface="Arial" panose="020B0604020202020204" pitchFamily="34" charset="0"/>
            </a:endParaRPr>
          </a:p>
        </p:txBody>
      </p:sp>
    </p:spTree>
    <p:extLst>
      <p:ext uri="{BB962C8B-B14F-4D97-AF65-F5344CB8AC3E}">
        <p14:creationId xmlns:p14="http://schemas.microsoft.com/office/powerpoint/2010/main" val="20612467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23B8DB34-52F3-9A4D-AEA0-08A7D7F98A8C}" type="datetimeFigureOut">
              <a:rPr lang="nl-NL" smtClean="0"/>
              <a:pPr/>
              <a:t>10-10-2025</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4EF88EBC-B18D-9C43-9A73-61B547A48971}" type="slidenum">
              <a:rPr lang="nl-NL" smtClean="0"/>
              <a:pPr/>
              <a:t>‹nr.›</a:t>
            </a:fld>
            <a:endParaRPr lang="nl-NL" dirty="0"/>
          </a:p>
        </p:txBody>
      </p:sp>
    </p:spTree>
    <p:extLst>
      <p:ext uri="{BB962C8B-B14F-4D97-AF65-F5344CB8AC3E}">
        <p14:creationId xmlns:p14="http://schemas.microsoft.com/office/powerpoint/2010/main" val="62777993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a:solidFill>
                  <a:schemeClr val="tx1"/>
                </a:solidFill>
                <a:effectLst/>
                <a:latin typeface="Arial" panose="020B0604020202020204" pitchFamily="34" charset="0"/>
                <a:ea typeface="+mn-ea"/>
                <a:cs typeface="+mn-cs"/>
              </a:rPr>
              <a:t>Wat leuk dat je een spreekbeurt houdt over het Werelderfgoed!</a:t>
            </a:r>
          </a:p>
          <a:p>
            <a:r>
              <a:rPr lang="nl-NL" sz="1200" b="0" i="0" kern="1200" dirty="0">
                <a:solidFill>
                  <a:schemeClr val="tx1"/>
                </a:solidFill>
                <a:effectLst/>
                <a:latin typeface="Arial" panose="020B0604020202020204" pitchFamily="34" charset="0"/>
                <a:ea typeface="+mn-ea"/>
                <a:cs typeface="+mn-cs"/>
              </a:rPr>
              <a:t>Dit sjabloon kun je gebruiken om je spreekbeurt samen te stellen en bij je presentatie voor de klas.</a:t>
            </a:r>
          </a:p>
          <a:p>
            <a:r>
              <a:rPr lang="nl-NL" sz="1200" b="0" i="0" kern="1200" dirty="0">
                <a:solidFill>
                  <a:schemeClr val="tx1"/>
                </a:solidFill>
                <a:effectLst/>
                <a:latin typeface="Arial" panose="020B0604020202020204" pitchFamily="34" charset="0"/>
                <a:ea typeface="+mn-ea"/>
                <a:cs typeface="+mn-cs"/>
              </a:rPr>
              <a:t>Je kunt het ook zelf aanvullen met teksten en plaatjes en naar je eigen smaak veranderen.</a:t>
            </a:r>
          </a:p>
          <a:p>
            <a:endParaRPr lang="nl-NL" sz="1200" b="0" i="0" kern="1200" dirty="0">
              <a:solidFill>
                <a:schemeClr val="tx1"/>
              </a:solidFill>
              <a:effectLst/>
              <a:latin typeface="Arial" panose="020B0604020202020204" pitchFamily="34" charset="0"/>
              <a:ea typeface="+mn-ea"/>
              <a:cs typeface="+mn-cs"/>
            </a:endParaRPr>
          </a:p>
          <a:p>
            <a:r>
              <a:rPr lang="nl-NL" sz="1200" b="0" i="0" kern="1200" dirty="0">
                <a:solidFill>
                  <a:schemeClr val="tx1"/>
                </a:solidFill>
                <a:effectLst/>
                <a:latin typeface="Arial" panose="020B0604020202020204" pitchFamily="34" charset="0"/>
                <a:ea typeface="+mn-ea"/>
                <a:cs typeface="+mn-cs"/>
              </a:rPr>
              <a:t>Vul achter ‘Spreekbeurt door’ je naam in.</a:t>
            </a:r>
          </a:p>
          <a:p>
            <a:endParaRPr lang="nl-NL" sz="1200" b="0" i="0" kern="1200" dirty="0">
              <a:solidFill>
                <a:schemeClr val="tx1"/>
              </a:solidFill>
              <a:effectLst/>
              <a:latin typeface="Arial" panose="020B0604020202020204" pitchFamily="34" charset="0"/>
              <a:ea typeface="+mn-ea"/>
              <a:cs typeface="+mn-cs"/>
            </a:endParaRPr>
          </a:p>
          <a:p>
            <a:r>
              <a:rPr lang="nl-NL" sz="1200" b="0" i="0" kern="1200" dirty="0">
                <a:solidFill>
                  <a:schemeClr val="tx1"/>
                </a:solidFill>
                <a:effectLst/>
                <a:latin typeface="Arial" panose="020B0604020202020204" pitchFamily="34" charset="0"/>
                <a:ea typeface="+mn-ea"/>
                <a:cs typeface="+mn-cs"/>
              </a:rPr>
              <a:t>Vertel hier aan de klas waarom je hebt gekozen voor een spreekbeurt over </a:t>
            </a:r>
            <a:r>
              <a:rPr lang="nl-NL" sz="1200" b="0" i="0" kern="1200">
                <a:solidFill>
                  <a:schemeClr val="tx1"/>
                </a:solidFill>
                <a:effectLst/>
                <a:latin typeface="Arial" panose="020B0604020202020204" pitchFamily="34" charset="0"/>
                <a:ea typeface="+mn-ea"/>
                <a:cs typeface="+mn-cs"/>
              </a:rPr>
              <a:t>Werelderfgoed.</a:t>
            </a:r>
            <a:endParaRPr lang="nl-NL" sz="1200" b="0" i="0" kern="1200" dirty="0">
              <a:solidFill>
                <a:schemeClr val="tx1"/>
              </a:solidFill>
              <a:effectLst/>
              <a:latin typeface="Arial" panose="020B0604020202020204" pitchFamily="34" charset="0"/>
              <a:ea typeface="+mn-ea"/>
              <a:cs typeface="+mn-cs"/>
            </a:endParaRPr>
          </a:p>
          <a:p>
            <a:r>
              <a:rPr lang="nl-NL" sz="1200" b="0" i="0" kern="1200" dirty="0">
                <a:solidFill>
                  <a:schemeClr val="tx1"/>
                </a:solidFill>
                <a:effectLst/>
                <a:latin typeface="Arial" panose="020B0604020202020204" pitchFamily="34" charset="0"/>
                <a:ea typeface="+mn-ea"/>
                <a:cs typeface="+mn-cs"/>
              </a:rPr>
              <a:t>Redenen kunnen zijn:</a:t>
            </a:r>
          </a:p>
          <a:p>
            <a:r>
              <a:rPr lang="nl-NL" sz="1200" b="0" i="0" kern="1200" dirty="0">
                <a:solidFill>
                  <a:schemeClr val="tx1"/>
                </a:solidFill>
                <a:effectLst/>
                <a:latin typeface="Arial" panose="020B0604020202020204" pitchFamily="34" charset="0"/>
                <a:ea typeface="+mn-ea"/>
                <a:cs typeface="+mn-cs"/>
              </a:rPr>
              <a:t>- je woont vlakbij één van deze plekken</a:t>
            </a:r>
          </a:p>
          <a:p>
            <a:r>
              <a:rPr lang="nl-NL" sz="1200" b="0" i="0" kern="1200" dirty="0">
                <a:solidFill>
                  <a:schemeClr val="tx1"/>
                </a:solidFill>
                <a:effectLst/>
                <a:latin typeface="Arial" panose="020B0604020202020204" pitchFamily="34" charset="0"/>
                <a:ea typeface="+mn-ea"/>
                <a:cs typeface="+mn-cs"/>
              </a:rPr>
              <a:t>- je bent er al eens geweest</a:t>
            </a:r>
          </a:p>
          <a:p>
            <a:r>
              <a:rPr lang="nl-NL" sz="1200" b="0" i="0" kern="1200" dirty="0">
                <a:solidFill>
                  <a:schemeClr val="tx1"/>
                </a:solidFill>
                <a:effectLst/>
                <a:latin typeface="Arial" panose="020B0604020202020204" pitchFamily="34" charset="0"/>
                <a:ea typeface="+mn-ea"/>
                <a:cs typeface="+mn-cs"/>
              </a:rPr>
              <a:t>- je hebt iets over dit onderwerp op televisie of de </a:t>
            </a:r>
            <a:r>
              <a:rPr lang="nl-NL" sz="1200" b="0" i="0" kern="1200" dirty="0" err="1">
                <a:solidFill>
                  <a:schemeClr val="tx1"/>
                </a:solidFill>
                <a:effectLst/>
                <a:latin typeface="Arial" panose="020B0604020202020204" pitchFamily="34" charset="0"/>
                <a:ea typeface="+mn-ea"/>
                <a:cs typeface="+mn-cs"/>
              </a:rPr>
              <a:t>social</a:t>
            </a:r>
            <a:r>
              <a:rPr lang="nl-NL" sz="1200" b="0" i="0" kern="1200" dirty="0">
                <a:solidFill>
                  <a:schemeClr val="tx1"/>
                </a:solidFill>
                <a:effectLst/>
                <a:latin typeface="Arial" panose="020B0604020202020204" pitchFamily="34" charset="0"/>
                <a:ea typeface="+mn-ea"/>
                <a:cs typeface="+mn-cs"/>
              </a:rPr>
              <a:t> media gezien</a:t>
            </a:r>
          </a:p>
          <a:p>
            <a:r>
              <a:rPr lang="nl-NL" sz="1200" b="0" i="0" kern="1200" dirty="0">
                <a:solidFill>
                  <a:schemeClr val="tx1"/>
                </a:solidFill>
                <a:effectLst/>
                <a:latin typeface="Arial" panose="020B0604020202020204" pitchFamily="34" charset="0"/>
                <a:ea typeface="+mn-ea"/>
                <a:cs typeface="+mn-cs"/>
              </a:rPr>
              <a:t>- je hebt erover gehoord en wilt er meer van weten</a:t>
            </a:r>
          </a:p>
          <a:p>
            <a:r>
              <a:rPr lang="nl-NL" sz="1200" b="0" i="0" kern="1200" dirty="0">
                <a:solidFill>
                  <a:schemeClr val="tx1"/>
                </a:solidFill>
                <a:effectLst/>
                <a:latin typeface="Arial" panose="020B0604020202020204" pitchFamily="34" charset="0"/>
                <a:ea typeface="+mn-ea"/>
                <a:cs typeface="+mn-cs"/>
              </a:rPr>
              <a:t>- je vindt het gewoon interessant</a:t>
            </a:r>
          </a:p>
          <a:p>
            <a:r>
              <a:rPr lang="nl-NL" sz="1200" b="0" i="0" kern="1200" dirty="0">
                <a:solidFill>
                  <a:schemeClr val="tx1"/>
                </a:solidFill>
                <a:effectLst/>
                <a:latin typeface="Arial" panose="020B0604020202020204" pitchFamily="34" charset="0"/>
                <a:ea typeface="+mn-ea"/>
                <a:cs typeface="+mn-cs"/>
              </a:rPr>
              <a:t>- je wilt vertellen over deze unieke plekken in de wereld</a:t>
            </a:r>
          </a:p>
          <a:p>
            <a:r>
              <a:rPr lang="nl-NL" sz="1200" b="0" i="0" kern="1200" dirty="0">
                <a:solidFill>
                  <a:schemeClr val="tx1"/>
                </a:solidFill>
                <a:effectLst/>
                <a:latin typeface="Arial" panose="020B0604020202020204" pitchFamily="34" charset="0"/>
                <a:ea typeface="+mn-ea"/>
                <a:cs typeface="+mn-cs"/>
              </a:rPr>
              <a:t>- je helpt graag een handje mee met het verzorgen en bewaren van het Werelderfgoed</a:t>
            </a:r>
          </a:p>
          <a:p>
            <a:endParaRPr lang="nl-NL" dirty="0"/>
          </a:p>
        </p:txBody>
      </p:sp>
      <p:sp>
        <p:nvSpPr>
          <p:cNvPr id="4" name="Tijdelijke aanduiding voor dianummer 3"/>
          <p:cNvSpPr>
            <a:spLocks noGrp="1"/>
          </p:cNvSpPr>
          <p:nvPr>
            <p:ph type="sldNum" sz="quarter" idx="5"/>
          </p:nvPr>
        </p:nvSpPr>
        <p:spPr/>
        <p:txBody>
          <a:bodyPr/>
          <a:lstStyle/>
          <a:p>
            <a:fld id="{4EF88EBC-B18D-9C43-9A73-61B547A48971}" type="slidenum">
              <a:rPr lang="nl-NL" smtClean="0"/>
              <a:t>1</a:t>
            </a:fld>
            <a:endParaRPr lang="nl-NL"/>
          </a:p>
        </p:txBody>
      </p:sp>
    </p:spTree>
    <p:extLst>
      <p:ext uri="{BB962C8B-B14F-4D97-AF65-F5344CB8AC3E}">
        <p14:creationId xmlns:p14="http://schemas.microsoft.com/office/powerpoint/2010/main" val="3046525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E69CC-7798-AD79-D324-37B3EFFFC0F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2B10113-FA7E-8A7A-A459-6858A7C0FD7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3CEF76E-A044-AB2D-964A-D23342B851E1}"/>
              </a:ext>
            </a:extLst>
          </p:cNvPr>
          <p:cNvSpPr>
            <a:spLocks noGrp="1"/>
          </p:cNvSpPr>
          <p:nvPr>
            <p:ph type="body" idx="1"/>
          </p:nvPr>
        </p:nvSpPr>
        <p:spPr/>
        <p:txBody>
          <a:bodyPr/>
          <a:lstStyle/>
          <a:p>
            <a:r>
              <a:rPr lang="nl-NL" sz="1200" b="0" i="0" kern="1200" dirty="0">
                <a:solidFill>
                  <a:schemeClr val="tx1"/>
                </a:solidFill>
                <a:effectLst/>
                <a:latin typeface="Arial" panose="020B0604020202020204" pitchFamily="34" charset="0"/>
                <a:ea typeface="+mn-ea"/>
                <a:cs typeface="+mn-cs"/>
              </a:rPr>
              <a:t>Vertel over de molens van Kinderdijk:</a:t>
            </a:r>
          </a:p>
          <a:p>
            <a:r>
              <a:rPr lang="nl-NL" sz="1200" b="0" i="0" kern="1200" dirty="0">
                <a:solidFill>
                  <a:schemeClr val="tx1"/>
                </a:solidFill>
                <a:effectLst/>
                <a:latin typeface="Arial" panose="020B0604020202020204" pitchFamily="34" charset="0"/>
                <a:ea typeface="+mn-ea"/>
                <a:cs typeface="+mn-cs"/>
              </a:rPr>
              <a:t>- Nergens ter wereld staan er zoveel molens bij elkaar; wel 19 molens! Toeristen vinden het dan ook heel leuk om met deze molens een selfie te maken.</a:t>
            </a:r>
          </a:p>
          <a:p>
            <a:r>
              <a:rPr lang="nl-NL" sz="1200" b="0" i="0" kern="1200" dirty="0">
                <a:solidFill>
                  <a:schemeClr val="tx1"/>
                </a:solidFill>
                <a:effectLst/>
                <a:latin typeface="Arial" panose="020B0604020202020204" pitchFamily="34" charset="0"/>
                <a:ea typeface="+mn-ea"/>
                <a:cs typeface="+mn-cs"/>
              </a:rPr>
              <a:t>- De molens hebben een belangrijke taak: ze zorgen dat het land (de polder) niet onder water komt te staan.</a:t>
            </a:r>
          </a:p>
          <a:p>
            <a:r>
              <a:rPr lang="nl-NL" sz="1200" b="0" i="0" kern="1200" dirty="0">
                <a:solidFill>
                  <a:schemeClr val="tx1"/>
                </a:solidFill>
                <a:effectLst/>
                <a:latin typeface="Arial" panose="020B0604020202020204" pitchFamily="34" charset="0"/>
                <a:ea typeface="+mn-ea"/>
                <a:cs typeface="+mn-cs"/>
              </a:rPr>
              <a:t>- Leuk weetje: in sommige molens wonen nog steeds mensen.</a:t>
            </a:r>
          </a:p>
          <a:p>
            <a:endParaRPr lang="nl-NL" sz="1200" b="0" i="0" kern="1200" dirty="0">
              <a:solidFill>
                <a:schemeClr val="tx1"/>
              </a:solidFill>
              <a:effectLst/>
              <a:latin typeface="Arial" panose="020B0604020202020204" pitchFamily="34" charset="0"/>
              <a:ea typeface="+mn-ea"/>
              <a:cs typeface="+mn-cs"/>
            </a:endParaRPr>
          </a:p>
          <a:p>
            <a:r>
              <a:rPr lang="nl-NL" sz="1200" b="0" i="0" kern="1200" dirty="0">
                <a:solidFill>
                  <a:schemeClr val="tx1"/>
                </a:solidFill>
                <a:effectLst/>
                <a:latin typeface="Arial" panose="020B0604020202020204" pitchFamily="34" charset="0"/>
                <a:ea typeface="+mn-ea"/>
                <a:cs typeface="+mn-cs"/>
              </a:rPr>
              <a:t>Wat kun je nog meer vertellen over dit Werelderfgoed?</a:t>
            </a:r>
          </a:p>
          <a:p>
            <a:r>
              <a:rPr lang="nl-NL" sz="1200" b="0" i="0" kern="1200" dirty="0">
                <a:solidFill>
                  <a:schemeClr val="tx1"/>
                </a:solidFill>
                <a:effectLst/>
                <a:latin typeface="Arial" panose="020B0604020202020204" pitchFamily="34" charset="0"/>
                <a:ea typeface="+mn-ea"/>
                <a:cs typeface="+mn-cs"/>
              </a:rPr>
              <a:t>Meer informatie en foto’s: </a:t>
            </a:r>
            <a:r>
              <a:rPr lang="nl-NL" sz="1200" b="0" i="0" kern="1200" dirty="0" err="1">
                <a:solidFill>
                  <a:schemeClr val="tx1"/>
                </a:solidFill>
                <a:effectLst/>
                <a:latin typeface="Arial" panose="020B0604020202020204" pitchFamily="34" charset="0"/>
                <a:ea typeface="+mn-ea"/>
                <a:cs typeface="+mn-cs"/>
              </a:rPr>
              <a:t>www.werelderfgoed.nl</a:t>
            </a:r>
            <a:endParaRPr lang="nl-NL" sz="1200" b="0" i="0" kern="1200" dirty="0">
              <a:solidFill>
                <a:schemeClr val="tx1"/>
              </a:solidFill>
              <a:effectLst/>
              <a:latin typeface="Arial" panose="020B0604020202020204" pitchFamily="34" charset="0"/>
              <a:ea typeface="+mn-ea"/>
              <a:cs typeface="+mn-cs"/>
            </a:endParaRPr>
          </a:p>
          <a:p>
            <a:endParaRPr lang="nl-NL" dirty="0"/>
          </a:p>
        </p:txBody>
      </p:sp>
      <p:sp>
        <p:nvSpPr>
          <p:cNvPr id="4" name="Tijdelijke aanduiding voor dianummer 3">
            <a:extLst>
              <a:ext uri="{FF2B5EF4-FFF2-40B4-BE49-F238E27FC236}">
                <a16:creationId xmlns:a16="http://schemas.microsoft.com/office/drawing/2014/main" id="{C2C17AD2-78C5-75AA-94EB-365B18E4EC6C}"/>
              </a:ext>
            </a:extLst>
          </p:cNvPr>
          <p:cNvSpPr>
            <a:spLocks noGrp="1"/>
          </p:cNvSpPr>
          <p:nvPr>
            <p:ph type="sldNum" sz="quarter" idx="5"/>
          </p:nvPr>
        </p:nvSpPr>
        <p:spPr/>
        <p:txBody>
          <a:bodyPr/>
          <a:lstStyle/>
          <a:p>
            <a:fld id="{4EF88EBC-B18D-9C43-9A73-61B547A48971}" type="slidenum">
              <a:rPr lang="nl-NL" smtClean="0"/>
              <a:t>10</a:t>
            </a:fld>
            <a:endParaRPr lang="nl-NL"/>
          </a:p>
        </p:txBody>
      </p:sp>
    </p:spTree>
    <p:extLst>
      <p:ext uri="{BB962C8B-B14F-4D97-AF65-F5344CB8AC3E}">
        <p14:creationId xmlns:p14="http://schemas.microsoft.com/office/powerpoint/2010/main" val="678131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63418-1D63-E004-A16A-2585D92B3CC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B074246-68AF-F65D-0D02-B1BB91AC3DD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87A6EE6-3595-DCEA-907F-FE973CDF4253}"/>
              </a:ext>
            </a:extLst>
          </p:cNvPr>
          <p:cNvSpPr>
            <a:spLocks noGrp="1"/>
          </p:cNvSpPr>
          <p:nvPr>
            <p:ph type="body" idx="1"/>
          </p:nvPr>
        </p:nvSpPr>
        <p:spPr/>
        <p:txBody>
          <a:bodyPr/>
          <a:lstStyle/>
          <a:p>
            <a:r>
              <a:rPr lang="nl-NL" sz="1200" b="0" i="0" kern="1200" dirty="0">
                <a:solidFill>
                  <a:schemeClr val="tx1"/>
                </a:solidFill>
                <a:effectLst/>
                <a:latin typeface="Arial" panose="020B0604020202020204" pitchFamily="34" charset="0"/>
                <a:ea typeface="+mn-ea"/>
                <a:cs typeface="+mn-cs"/>
              </a:rPr>
              <a:t>Vertel over het Ingenieur D.F. Woudagemaal:</a:t>
            </a:r>
          </a:p>
          <a:p>
            <a:r>
              <a:rPr lang="nl-NL" sz="1200" b="0" i="0" kern="1200" dirty="0">
                <a:solidFill>
                  <a:schemeClr val="tx1"/>
                </a:solidFill>
                <a:effectLst/>
                <a:latin typeface="Arial" panose="020B0604020202020204" pitchFamily="34" charset="0"/>
                <a:ea typeface="+mn-ea"/>
                <a:cs typeface="+mn-cs"/>
              </a:rPr>
              <a:t>- Het Woudagemaal is het grootste nog werkende stoomgemaal ter wereld. Bij hoog water zorgt deze stoommachine voor droge voeten in Friesland.</a:t>
            </a:r>
          </a:p>
          <a:p>
            <a:r>
              <a:rPr lang="nl-NL" sz="1200" b="0" i="0" kern="1200" dirty="0">
                <a:solidFill>
                  <a:schemeClr val="tx1"/>
                </a:solidFill>
                <a:effectLst/>
                <a:latin typeface="Arial" panose="020B0604020202020204" pitchFamily="34" charset="0"/>
                <a:ea typeface="+mn-ea"/>
                <a:cs typeface="+mn-cs"/>
              </a:rPr>
              <a:t>- Het gemaal is vernoemd naar ingenieur Dirk Wouda die belangrijk was voor de bouw van het gemaal.</a:t>
            </a:r>
          </a:p>
          <a:p>
            <a:r>
              <a:rPr lang="nl-NL" sz="1200" b="0" i="0" kern="1200" dirty="0">
                <a:solidFill>
                  <a:schemeClr val="tx1"/>
                </a:solidFill>
                <a:effectLst/>
                <a:latin typeface="Arial" panose="020B0604020202020204" pitchFamily="34" charset="0"/>
                <a:ea typeface="+mn-ea"/>
                <a:cs typeface="+mn-cs"/>
              </a:rPr>
              <a:t>- Het Woudagemaal kan wel 4 miljoen liter water per minuut wegpompen.</a:t>
            </a:r>
          </a:p>
          <a:p>
            <a:endParaRPr lang="nl-NL" sz="1200" b="0" i="0" kern="1200" dirty="0">
              <a:solidFill>
                <a:schemeClr val="tx1"/>
              </a:solidFill>
              <a:effectLst/>
              <a:latin typeface="Arial" panose="020B0604020202020204" pitchFamily="34" charset="0"/>
              <a:ea typeface="+mn-ea"/>
              <a:cs typeface="+mn-cs"/>
            </a:endParaRPr>
          </a:p>
          <a:p>
            <a:r>
              <a:rPr lang="nl-NL" sz="1200" b="0" i="0" kern="1200" dirty="0">
                <a:solidFill>
                  <a:schemeClr val="tx1"/>
                </a:solidFill>
                <a:effectLst/>
                <a:latin typeface="Arial" panose="020B0604020202020204" pitchFamily="34" charset="0"/>
                <a:ea typeface="+mn-ea"/>
                <a:cs typeface="+mn-cs"/>
              </a:rPr>
              <a:t>Wat kun je nog meer vertellen over dit Werelderfgoed?</a:t>
            </a:r>
          </a:p>
          <a:p>
            <a:r>
              <a:rPr lang="nl-NL" sz="1200" b="0" i="0" kern="1200" dirty="0">
                <a:solidFill>
                  <a:schemeClr val="tx1"/>
                </a:solidFill>
                <a:effectLst/>
                <a:latin typeface="Arial" panose="020B0604020202020204" pitchFamily="34" charset="0"/>
                <a:ea typeface="+mn-ea"/>
                <a:cs typeface="+mn-cs"/>
              </a:rPr>
              <a:t>Meer informatie en foto’s: </a:t>
            </a:r>
            <a:r>
              <a:rPr lang="nl-NL" sz="1200" b="0" i="0" kern="1200" dirty="0" err="1">
                <a:solidFill>
                  <a:schemeClr val="tx1"/>
                </a:solidFill>
                <a:effectLst/>
                <a:latin typeface="Arial" panose="020B0604020202020204" pitchFamily="34" charset="0"/>
                <a:ea typeface="+mn-ea"/>
                <a:cs typeface="+mn-cs"/>
              </a:rPr>
              <a:t>www.werelderfgoed.nl</a:t>
            </a:r>
            <a:endParaRPr lang="nl-NL" sz="1200" b="0" i="0" kern="1200" dirty="0">
              <a:solidFill>
                <a:schemeClr val="tx1"/>
              </a:solidFill>
              <a:effectLst/>
              <a:latin typeface="Arial" panose="020B0604020202020204" pitchFamily="34" charset="0"/>
              <a:ea typeface="+mn-ea"/>
              <a:cs typeface="+mn-cs"/>
            </a:endParaRPr>
          </a:p>
          <a:p>
            <a:endParaRPr lang="nl-NL" dirty="0"/>
          </a:p>
        </p:txBody>
      </p:sp>
      <p:sp>
        <p:nvSpPr>
          <p:cNvPr id="4" name="Tijdelijke aanduiding voor dianummer 3">
            <a:extLst>
              <a:ext uri="{FF2B5EF4-FFF2-40B4-BE49-F238E27FC236}">
                <a16:creationId xmlns:a16="http://schemas.microsoft.com/office/drawing/2014/main" id="{8EBCA01A-2C0B-BCF1-CE84-11514AE26AD8}"/>
              </a:ext>
            </a:extLst>
          </p:cNvPr>
          <p:cNvSpPr>
            <a:spLocks noGrp="1"/>
          </p:cNvSpPr>
          <p:nvPr>
            <p:ph type="sldNum" sz="quarter" idx="5"/>
          </p:nvPr>
        </p:nvSpPr>
        <p:spPr/>
        <p:txBody>
          <a:bodyPr/>
          <a:lstStyle/>
          <a:p>
            <a:fld id="{4EF88EBC-B18D-9C43-9A73-61B547A48971}" type="slidenum">
              <a:rPr lang="nl-NL" smtClean="0"/>
              <a:t>11</a:t>
            </a:fld>
            <a:endParaRPr lang="nl-NL"/>
          </a:p>
        </p:txBody>
      </p:sp>
    </p:spTree>
    <p:extLst>
      <p:ext uri="{BB962C8B-B14F-4D97-AF65-F5344CB8AC3E}">
        <p14:creationId xmlns:p14="http://schemas.microsoft.com/office/powerpoint/2010/main" val="129899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E487A-F8A3-5E91-D2BC-D9A384C0BF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F41DB57-07EF-C8D2-8554-56C92C00526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DE9F3BB-6ED8-A1EB-B6E4-1661B1D6616A}"/>
              </a:ext>
            </a:extLst>
          </p:cNvPr>
          <p:cNvSpPr>
            <a:spLocks noGrp="1"/>
          </p:cNvSpPr>
          <p:nvPr>
            <p:ph type="body" idx="1"/>
          </p:nvPr>
        </p:nvSpPr>
        <p:spPr/>
        <p:txBody>
          <a:bodyPr/>
          <a:lstStyle/>
          <a:p>
            <a:r>
              <a:rPr lang="nl-NL" dirty="0"/>
              <a:t>Vertel over Willemstad, de hoofdstad van het eiland Curaçao in het Caribisch gebied:</a:t>
            </a:r>
          </a:p>
          <a:p>
            <a:r>
              <a:rPr lang="nl-NL" dirty="0"/>
              <a:t>- Uniek van Willemstad is de bonte mix van kleuren van </a:t>
            </a:r>
            <a:r>
              <a:rPr lang="nl-NL" dirty="0" err="1"/>
              <a:t>zeeblauw</a:t>
            </a:r>
            <a:r>
              <a:rPr lang="nl-NL" dirty="0"/>
              <a:t>, kanariegeel, appeltjesgroen tot zuurstokroze.</a:t>
            </a:r>
          </a:p>
          <a:p>
            <a:r>
              <a:rPr lang="nl-NL" dirty="0"/>
              <a:t>- Willemstad was heel lang geleden een belangrijke havenstad. Er werden duizenden slaven verhandeld. Gelukkig werd in 1863 de slavernij afgeschaft. (Er is op het eiland nog veel te zien wat ons aan de slavernij doet herinneren. Van de pakhuizen tot het standbeeld van </a:t>
            </a:r>
            <a:r>
              <a:rPr lang="nl-NL" dirty="0" err="1"/>
              <a:t>Tula</a:t>
            </a:r>
            <a:r>
              <a:rPr lang="nl-NL" dirty="0"/>
              <a:t>. De slavenleider die in opstand kwam. Dat zijn nu monumenten omdat we de akelige geschiedenis absoluut niet mogen vergeten.)</a:t>
            </a:r>
          </a:p>
          <a:p>
            <a:r>
              <a:rPr lang="nl-NL" dirty="0"/>
              <a:t>- Je ziet in Willemstad Nederlandse invloeden, maar ook Portugese en Afrikaanse. (Zo zijn er typische Hollandse grachtenhuizen, Portugese synagogen en bracht de Afrikaanse invloed muziek en dans mee.)</a:t>
            </a:r>
          </a:p>
          <a:p>
            <a:endParaRPr lang="nl-NL" dirty="0"/>
          </a:p>
          <a:p>
            <a:r>
              <a:rPr lang="nl-NL" dirty="0"/>
              <a:t>Wat kun je nog meer vertellen over dit Werelderfgoed?</a:t>
            </a:r>
          </a:p>
          <a:p>
            <a:r>
              <a:rPr lang="nl-NL" dirty="0"/>
              <a:t>Meer informatie en foto’s: </a:t>
            </a:r>
            <a:r>
              <a:rPr lang="nl-NL" dirty="0" err="1"/>
              <a:t>www.werelderfgoed.nl</a:t>
            </a:r>
            <a:endParaRPr lang="nl-NL" dirty="0"/>
          </a:p>
          <a:p>
            <a:endParaRPr lang="nl-NL" dirty="0"/>
          </a:p>
        </p:txBody>
      </p:sp>
      <p:sp>
        <p:nvSpPr>
          <p:cNvPr id="4" name="Tijdelijke aanduiding voor dianummer 3">
            <a:extLst>
              <a:ext uri="{FF2B5EF4-FFF2-40B4-BE49-F238E27FC236}">
                <a16:creationId xmlns:a16="http://schemas.microsoft.com/office/drawing/2014/main" id="{1E0877CE-EB2F-30D0-2FD9-4EE3E7D47AC4}"/>
              </a:ext>
            </a:extLst>
          </p:cNvPr>
          <p:cNvSpPr>
            <a:spLocks noGrp="1"/>
          </p:cNvSpPr>
          <p:nvPr>
            <p:ph type="sldNum" sz="quarter" idx="5"/>
          </p:nvPr>
        </p:nvSpPr>
        <p:spPr/>
        <p:txBody>
          <a:bodyPr/>
          <a:lstStyle/>
          <a:p>
            <a:fld id="{4EF88EBC-B18D-9C43-9A73-61B547A48971}" type="slidenum">
              <a:rPr lang="nl-NL" smtClean="0"/>
              <a:t>12</a:t>
            </a:fld>
            <a:endParaRPr lang="nl-NL"/>
          </a:p>
        </p:txBody>
      </p:sp>
    </p:spTree>
    <p:extLst>
      <p:ext uri="{BB962C8B-B14F-4D97-AF65-F5344CB8AC3E}">
        <p14:creationId xmlns:p14="http://schemas.microsoft.com/office/powerpoint/2010/main" val="1100004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EC506-D278-F126-CB47-256AD2530E8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7F499D4-D782-87FF-42EC-50E7077B957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0557850-ED78-C9F3-D1C6-A3A86E88F9E5}"/>
              </a:ext>
            </a:extLst>
          </p:cNvPr>
          <p:cNvSpPr>
            <a:spLocks noGrp="1"/>
          </p:cNvSpPr>
          <p:nvPr>
            <p:ph type="body" idx="1"/>
          </p:nvPr>
        </p:nvSpPr>
        <p:spPr/>
        <p:txBody>
          <a:bodyPr/>
          <a:lstStyle/>
          <a:p>
            <a:r>
              <a:rPr lang="nl-NL" sz="1200" b="0" i="0" kern="1200" dirty="0">
                <a:solidFill>
                  <a:schemeClr val="tx1"/>
                </a:solidFill>
                <a:effectLst/>
                <a:latin typeface="Arial" panose="020B0604020202020204" pitchFamily="34" charset="0"/>
                <a:ea typeface="+mn-ea"/>
                <a:cs typeface="+mn-cs"/>
              </a:rPr>
              <a:t>Vertel over Droogmakerij de Beemster:</a:t>
            </a:r>
          </a:p>
          <a:p>
            <a:r>
              <a:rPr lang="nl-NL" sz="1200" b="0" i="0" kern="1200" dirty="0">
                <a:solidFill>
                  <a:schemeClr val="tx1"/>
                </a:solidFill>
                <a:effectLst/>
                <a:latin typeface="Arial" panose="020B0604020202020204" pitchFamily="34" charset="0"/>
                <a:ea typeface="+mn-ea"/>
                <a:cs typeface="+mn-cs"/>
              </a:rPr>
              <a:t>- De Nederlanders hebben in de 17e eeuw grote delen water drooggelegd. De Beemster is een wereldberoemd voorbeeld hiervan.</a:t>
            </a:r>
          </a:p>
          <a:p>
            <a:r>
              <a:rPr lang="nl-NL" sz="1200" b="0" i="0" kern="1200" dirty="0">
                <a:solidFill>
                  <a:schemeClr val="tx1"/>
                </a:solidFill>
                <a:effectLst/>
                <a:latin typeface="Arial" panose="020B0604020202020204" pitchFamily="34" charset="0"/>
                <a:ea typeface="+mn-ea"/>
                <a:cs typeface="+mn-cs"/>
              </a:rPr>
              <a:t>- Om het woeste Beemstermeer kwam een stevige dijk en met molens hebben ze het meer leeggepompt. (Nu zie je daar bijna niks meer van, alleen de dijk is er nog.)</a:t>
            </a:r>
          </a:p>
          <a:p>
            <a:r>
              <a:rPr lang="nl-NL" sz="1200" b="0" i="0" kern="1200" dirty="0">
                <a:solidFill>
                  <a:schemeClr val="tx1"/>
                </a:solidFill>
                <a:effectLst/>
                <a:latin typeface="Arial" panose="020B0604020202020204" pitchFamily="34" charset="0"/>
                <a:ea typeface="+mn-ea"/>
                <a:cs typeface="+mn-cs"/>
              </a:rPr>
              <a:t>- Uniek zijn nog steeds de strakke lijnen van hoe de polder eruit ziet. Dat is echt werk van mensen en niet natuurlijk ontstaan. (Je kunt de strakke lijnen heel goed zien als je op een kaart of op </a:t>
            </a:r>
            <a:r>
              <a:rPr lang="nl-NL" sz="1200" b="0" i="0" kern="1200" dirty="0" err="1">
                <a:solidFill>
                  <a:schemeClr val="tx1"/>
                </a:solidFill>
                <a:effectLst/>
                <a:latin typeface="Arial" panose="020B0604020202020204" pitchFamily="34" charset="0"/>
                <a:ea typeface="+mn-ea"/>
                <a:cs typeface="+mn-cs"/>
              </a:rPr>
              <a:t>googlemaps</a:t>
            </a:r>
            <a:r>
              <a:rPr lang="nl-NL" sz="1200" b="0" i="0" kern="1200" dirty="0">
                <a:solidFill>
                  <a:schemeClr val="tx1"/>
                </a:solidFill>
                <a:effectLst/>
                <a:latin typeface="Arial" panose="020B0604020202020204" pitchFamily="34" charset="0"/>
                <a:ea typeface="+mn-ea"/>
                <a:cs typeface="+mn-cs"/>
              </a:rPr>
              <a:t> kijkt.)</a:t>
            </a:r>
          </a:p>
          <a:p>
            <a:endParaRPr lang="nl-NL" sz="1200" b="0" i="0" kern="1200" dirty="0">
              <a:solidFill>
                <a:schemeClr val="tx1"/>
              </a:solidFill>
              <a:effectLst/>
              <a:latin typeface="Arial" panose="020B0604020202020204" pitchFamily="34" charset="0"/>
              <a:ea typeface="+mn-ea"/>
              <a:cs typeface="+mn-cs"/>
            </a:endParaRPr>
          </a:p>
          <a:p>
            <a:r>
              <a:rPr lang="nl-NL" sz="1200" b="0" i="0" kern="1200" dirty="0">
                <a:solidFill>
                  <a:schemeClr val="tx1"/>
                </a:solidFill>
                <a:effectLst/>
                <a:latin typeface="Arial" panose="020B0604020202020204" pitchFamily="34" charset="0"/>
                <a:ea typeface="+mn-ea"/>
                <a:cs typeface="+mn-cs"/>
              </a:rPr>
              <a:t>Wat kun je nog meer vertellen over dit Werelderfgoed?</a:t>
            </a:r>
          </a:p>
          <a:p>
            <a:r>
              <a:rPr lang="nl-NL" sz="1200" b="0" i="0" kern="1200" dirty="0">
                <a:solidFill>
                  <a:schemeClr val="tx1"/>
                </a:solidFill>
                <a:effectLst/>
                <a:latin typeface="Arial" panose="020B0604020202020204" pitchFamily="34" charset="0"/>
                <a:ea typeface="+mn-ea"/>
                <a:cs typeface="+mn-cs"/>
              </a:rPr>
              <a:t>Meer informatie en foto’s: </a:t>
            </a:r>
            <a:r>
              <a:rPr lang="nl-NL" sz="1200" b="0" i="0" kern="1200" dirty="0" err="1">
                <a:solidFill>
                  <a:schemeClr val="tx1"/>
                </a:solidFill>
                <a:effectLst/>
                <a:latin typeface="Arial" panose="020B0604020202020204" pitchFamily="34" charset="0"/>
                <a:ea typeface="+mn-ea"/>
                <a:cs typeface="+mn-cs"/>
              </a:rPr>
              <a:t>www.werelderfgoed.nl</a:t>
            </a:r>
            <a:endParaRPr lang="nl-NL" sz="1200" b="0" i="0" kern="1200" dirty="0">
              <a:solidFill>
                <a:schemeClr val="tx1"/>
              </a:solidFill>
              <a:effectLst/>
              <a:latin typeface="Arial" panose="020B0604020202020204" pitchFamily="34" charset="0"/>
              <a:ea typeface="+mn-ea"/>
              <a:cs typeface="+mn-cs"/>
            </a:endParaRPr>
          </a:p>
          <a:p>
            <a:endParaRPr lang="nl-NL" dirty="0"/>
          </a:p>
        </p:txBody>
      </p:sp>
      <p:sp>
        <p:nvSpPr>
          <p:cNvPr id="4" name="Tijdelijke aanduiding voor dianummer 3">
            <a:extLst>
              <a:ext uri="{FF2B5EF4-FFF2-40B4-BE49-F238E27FC236}">
                <a16:creationId xmlns:a16="http://schemas.microsoft.com/office/drawing/2014/main" id="{D31E67F3-20C4-FEFC-BC37-051B69657861}"/>
              </a:ext>
            </a:extLst>
          </p:cNvPr>
          <p:cNvSpPr>
            <a:spLocks noGrp="1"/>
          </p:cNvSpPr>
          <p:nvPr>
            <p:ph type="sldNum" sz="quarter" idx="5"/>
          </p:nvPr>
        </p:nvSpPr>
        <p:spPr/>
        <p:txBody>
          <a:bodyPr/>
          <a:lstStyle/>
          <a:p>
            <a:fld id="{4EF88EBC-B18D-9C43-9A73-61B547A48971}" type="slidenum">
              <a:rPr lang="nl-NL" smtClean="0"/>
              <a:t>13</a:t>
            </a:fld>
            <a:endParaRPr lang="nl-NL"/>
          </a:p>
        </p:txBody>
      </p:sp>
    </p:spTree>
    <p:extLst>
      <p:ext uri="{BB962C8B-B14F-4D97-AF65-F5344CB8AC3E}">
        <p14:creationId xmlns:p14="http://schemas.microsoft.com/office/powerpoint/2010/main" val="15186025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6B380-ADC5-E173-12CC-78933B04B0B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3D447B8-C2C1-8A07-44C8-DD65E161F2B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6998F30-6083-5344-4F7D-F45EAC5749E1}"/>
              </a:ext>
            </a:extLst>
          </p:cNvPr>
          <p:cNvSpPr>
            <a:spLocks noGrp="1"/>
          </p:cNvSpPr>
          <p:nvPr>
            <p:ph type="body" idx="1"/>
          </p:nvPr>
        </p:nvSpPr>
        <p:spPr/>
        <p:txBody>
          <a:bodyPr/>
          <a:lstStyle/>
          <a:p>
            <a:r>
              <a:rPr lang="nl-NL" sz="1200" b="0" i="0" kern="1200" dirty="0">
                <a:solidFill>
                  <a:schemeClr val="tx1"/>
                </a:solidFill>
                <a:effectLst/>
                <a:latin typeface="Arial" panose="020B0604020202020204" pitchFamily="34" charset="0"/>
                <a:ea typeface="+mn-ea"/>
                <a:cs typeface="+mn-cs"/>
              </a:rPr>
              <a:t>Vertel over dit gebouw in Utrecht:</a:t>
            </a:r>
          </a:p>
          <a:p>
            <a:r>
              <a:rPr lang="nl-NL" sz="1200" b="0" i="0" kern="1200" dirty="0">
                <a:solidFill>
                  <a:schemeClr val="tx1"/>
                </a:solidFill>
                <a:effectLst/>
                <a:latin typeface="Arial" panose="020B0604020202020204" pitchFamily="34" charset="0"/>
                <a:ea typeface="+mn-ea"/>
                <a:cs typeface="+mn-cs"/>
              </a:rPr>
              <a:t>- In Utrecht staat dit huis van architect, meubelmaker en ontwerper Gerrit Rietveld. (Het huis is niet alleen ontworpen maar ook ingericht door Rietveld.)</a:t>
            </a:r>
          </a:p>
          <a:p>
            <a:r>
              <a:rPr lang="nl-NL" sz="1200" b="0" i="0" kern="1200" dirty="0">
                <a:solidFill>
                  <a:schemeClr val="tx1"/>
                </a:solidFill>
                <a:effectLst/>
                <a:latin typeface="Arial" panose="020B0604020202020204" pitchFamily="34" charset="0"/>
                <a:ea typeface="+mn-ea"/>
                <a:cs typeface="+mn-cs"/>
              </a:rPr>
              <a:t>- Het huis is gebaseerd op de ideeën van De Stijl, een Nederlandse kunstbeweging. (De Stijl stond bekend om zijn rechte vormen en primaire kleuren naast wit, grijs en zwart.)</a:t>
            </a:r>
          </a:p>
          <a:p>
            <a:r>
              <a:rPr lang="nl-NL" sz="1200" b="0" i="0" kern="1200" dirty="0">
                <a:solidFill>
                  <a:schemeClr val="tx1"/>
                </a:solidFill>
                <a:effectLst/>
                <a:latin typeface="Arial" panose="020B0604020202020204" pitchFamily="34" charset="0"/>
                <a:ea typeface="+mn-ea"/>
                <a:cs typeface="+mn-cs"/>
              </a:rPr>
              <a:t>- Het Rietveld Schröderhuis wordt een architectonisch meesterwerk genoemd.</a:t>
            </a:r>
          </a:p>
          <a:p>
            <a:endParaRPr lang="nl-NL" sz="1200" b="0" i="0" kern="1200" dirty="0">
              <a:solidFill>
                <a:schemeClr val="tx1"/>
              </a:solidFill>
              <a:effectLst/>
              <a:latin typeface="Arial" panose="020B0604020202020204" pitchFamily="34" charset="0"/>
              <a:ea typeface="+mn-ea"/>
              <a:cs typeface="+mn-cs"/>
            </a:endParaRPr>
          </a:p>
          <a:p>
            <a:r>
              <a:rPr lang="nl-NL" sz="1200" b="0" i="0" kern="1200" dirty="0">
                <a:solidFill>
                  <a:schemeClr val="tx1"/>
                </a:solidFill>
                <a:effectLst/>
                <a:latin typeface="Arial" panose="020B0604020202020204" pitchFamily="34" charset="0"/>
                <a:ea typeface="+mn-ea"/>
                <a:cs typeface="+mn-cs"/>
              </a:rPr>
              <a:t>Wat kun je nog meer vertellen over dit Werelderfgoed?</a:t>
            </a:r>
          </a:p>
          <a:p>
            <a:r>
              <a:rPr lang="nl-NL" sz="1200" b="0" i="0" kern="1200" dirty="0">
                <a:solidFill>
                  <a:schemeClr val="tx1"/>
                </a:solidFill>
                <a:effectLst/>
                <a:latin typeface="Arial" panose="020B0604020202020204" pitchFamily="34" charset="0"/>
                <a:ea typeface="+mn-ea"/>
                <a:cs typeface="+mn-cs"/>
              </a:rPr>
              <a:t>Meer informatie en foto’s: </a:t>
            </a:r>
            <a:r>
              <a:rPr lang="nl-NL" sz="1200" b="0" i="0" kern="1200" dirty="0" err="1">
                <a:solidFill>
                  <a:schemeClr val="tx1"/>
                </a:solidFill>
                <a:effectLst/>
                <a:latin typeface="Arial" panose="020B0604020202020204" pitchFamily="34" charset="0"/>
                <a:ea typeface="+mn-ea"/>
                <a:cs typeface="+mn-cs"/>
              </a:rPr>
              <a:t>www.werelderfgoed.nl</a:t>
            </a:r>
            <a:endParaRPr lang="nl-NL" sz="1200" b="0" i="0" kern="1200" dirty="0">
              <a:solidFill>
                <a:schemeClr val="tx1"/>
              </a:solidFill>
              <a:effectLst/>
              <a:latin typeface="Arial" panose="020B0604020202020204" pitchFamily="34" charset="0"/>
              <a:ea typeface="+mn-ea"/>
              <a:cs typeface="+mn-cs"/>
            </a:endParaRPr>
          </a:p>
          <a:p>
            <a:endParaRPr lang="nl-NL" dirty="0"/>
          </a:p>
        </p:txBody>
      </p:sp>
      <p:sp>
        <p:nvSpPr>
          <p:cNvPr id="4" name="Tijdelijke aanduiding voor dianummer 3">
            <a:extLst>
              <a:ext uri="{FF2B5EF4-FFF2-40B4-BE49-F238E27FC236}">
                <a16:creationId xmlns:a16="http://schemas.microsoft.com/office/drawing/2014/main" id="{4AB20A77-ADB2-DDF0-87D0-068EC7479C9A}"/>
              </a:ext>
            </a:extLst>
          </p:cNvPr>
          <p:cNvSpPr>
            <a:spLocks noGrp="1"/>
          </p:cNvSpPr>
          <p:nvPr>
            <p:ph type="sldNum" sz="quarter" idx="5"/>
          </p:nvPr>
        </p:nvSpPr>
        <p:spPr/>
        <p:txBody>
          <a:bodyPr/>
          <a:lstStyle/>
          <a:p>
            <a:fld id="{4EF88EBC-B18D-9C43-9A73-61B547A48971}" type="slidenum">
              <a:rPr lang="nl-NL" smtClean="0"/>
              <a:t>14</a:t>
            </a:fld>
            <a:endParaRPr lang="nl-NL"/>
          </a:p>
        </p:txBody>
      </p:sp>
    </p:spTree>
    <p:extLst>
      <p:ext uri="{BB962C8B-B14F-4D97-AF65-F5344CB8AC3E}">
        <p14:creationId xmlns:p14="http://schemas.microsoft.com/office/powerpoint/2010/main" val="7448399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F1967-D709-3CC2-D963-C0515DEF110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07EFD0E-32E9-57AA-21E0-E3A8B4B3869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683EFBF-4CFC-B343-D3B6-99CAFE8A66F5}"/>
              </a:ext>
            </a:extLst>
          </p:cNvPr>
          <p:cNvSpPr>
            <a:spLocks noGrp="1"/>
          </p:cNvSpPr>
          <p:nvPr>
            <p:ph type="body" idx="1"/>
          </p:nvPr>
        </p:nvSpPr>
        <p:spPr/>
        <p:txBody>
          <a:bodyPr/>
          <a:lstStyle/>
          <a:p>
            <a:r>
              <a:rPr lang="nl-NL" sz="1200" b="0" i="0" kern="1200" dirty="0">
                <a:solidFill>
                  <a:schemeClr val="tx1"/>
                </a:solidFill>
                <a:effectLst/>
                <a:latin typeface="Arial" panose="020B0604020202020204" pitchFamily="34" charset="0"/>
                <a:ea typeface="+mn-ea"/>
                <a:cs typeface="+mn-cs"/>
              </a:rPr>
              <a:t>Vertel over de Waddenzee:</a:t>
            </a:r>
          </a:p>
          <a:p>
            <a:r>
              <a:rPr lang="nl-NL" sz="1200" b="0" i="0" kern="1200" dirty="0">
                <a:solidFill>
                  <a:schemeClr val="tx1"/>
                </a:solidFill>
                <a:effectLst/>
                <a:latin typeface="Arial" panose="020B0604020202020204" pitchFamily="34" charset="0"/>
                <a:ea typeface="+mn-ea"/>
                <a:cs typeface="+mn-cs"/>
              </a:rPr>
              <a:t>- De Waddenzee is een uniek natuurgebied langs de Nederlandse, Duitse en Deense kust.</a:t>
            </a:r>
          </a:p>
          <a:p>
            <a:r>
              <a:rPr lang="nl-NL" sz="1200" b="0" i="0" kern="1200" dirty="0">
                <a:solidFill>
                  <a:schemeClr val="tx1"/>
                </a:solidFill>
                <a:effectLst/>
                <a:latin typeface="Arial" panose="020B0604020202020204" pitchFamily="34" charset="0"/>
                <a:ea typeface="+mn-ea"/>
                <a:cs typeface="+mn-cs"/>
              </a:rPr>
              <a:t>- Bij vloed lijkt het een normale zee, maar bij eb staat de helft van het gebied droog. (Dat noem je een ‘natuurlijk getijdensysteem’. Nergens anders op de wereld tref je dit zo groot aan.)</a:t>
            </a:r>
          </a:p>
          <a:p>
            <a:r>
              <a:rPr lang="nl-NL" sz="1200" b="0" i="0" kern="1200" dirty="0">
                <a:solidFill>
                  <a:schemeClr val="tx1"/>
                </a:solidFill>
                <a:effectLst/>
                <a:latin typeface="Arial" panose="020B0604020202020204" pitchFamily="34" charset="0"/>
                <a:ea typeface="+mn-ea"/>
                <a:cs typeface="+mn-cs"/>
              </a:rPr>
              <a:t>- Miljoenen vogels maken hier een tussenstop tijdens hun trektocht. En er zijn meer dan 10.000 zeldzame plant- en diersoorten te vinden.</a:t>
            </a:r>
          </a:p>
          <a:p>
            <a:endParaRPr lang="nl-NL" sz="1200" b="0" i="0" kern="1200" dirty="0">
              <a:solidFill>
                <a:schemeClr val="tx1"/>
              </a:solidFill>
              <a:effectLst/>
              <a:latin typeface="Arial" panose="020B0604020202020204" pitchFamily="34" charset="0"/>
              <a:ea typeface="+mn-ea"/>
              <a:cs typeface="+mn-cs"/>
            </a:endParaRPr>
          </a:p>
          <a:p>
            <a:r>
              <a:rPr lang="nl-NL" sz="1200" b="0" i="0" kern="1200" dirty="0">
                <a:solidFill>
                  <a:schemeClr val="tx1"/>
                </a:solidFill>
                <a:effectLst/>
                <a:latin typeface="Arial" panose="020B0604020202020204" pitchFamily="34" charset="0"/>
                <a:ea typeface="+mn-ea"/>
                <a:cs typeface="+mn-cs"/>
              </a:rPr>
              <a:t>Wat kun je nog meer vertellen over dit Werelderfgoed?</a:t>
            </a:r>
          </a:p>
          <a:p>
            <a:r>
              <a:rPr lang="nl-NL" sz="1200" b="0" i="0" kern="1200" dirty="0">
                <a:solidFill>
                  <a:schemeClr val="tx1"/>
                </a:solidFill>
                <a:effectLst/>
                <a:latin typeface="Arial" panose="020B0604020202020204" pitchFamily="34" charset="0"/>
                <a:ea typeface="+mn-ea"/>
                <a:cs typeface="+mn-cs"/>
              </a:rPr>
              <a:t>Meer informatie en foto’s: </a:t>
            </a:r>
            <a:r>
              <a:rPr lang="nl-NL" sz="1200" b="0" i="0" kern="1200" dirty="0" err="1">
                <a:solidFill>
                  <a:schemeClr val="tx1"/>
                </a:solidFill>
                <a:effectLst/>
                <a:latin typeface="Arial" panose="020B0604020202020204" pitchFamily="34" charset="0"/>
                <a:ea typeface="+mn-ea"/>
                <a:cs typeface="+mn-cs"/>
              </a:rPr>
              <a:t>www.werelderfgoed.nl</a:t>
            </a:r>
            <a:endParaRPr lang="nl-NL" sz="1200" b="0" i="0" kern="1200" dirty="0">
              <a:solidFill>
                <a:schemeClr val="tx1"/>
              </a:solidFill>
              <a:effectLst/>
              <a:latin typeface="Arial" panose="020B0604020202020204" pitchFamily="34" charset="0"/>
              <a:ea typeface="+mn-ea"/>
              <a:cs typeface="+mn-cs"/>
            </a:endParaRPr>
          </a:p>
          <a:p>
            <a:endParaRPr lang="nl-NL" dirty="0"/>
          </a:p>
        </p:txBody>
      </p:sp>
      <p:sp>
        <p:nvSpPr>
          <p:cNvPr id="4" name="Tijdelijke aanduiding voor dianummer 3">
            <a:extLst>
              <a:ext uri="{FF2B5EF4-FFF2-40B4-BE49-F238E27FC236}">
                <a16:creationId xmlns:a16="http://schemas.microsoft.com/office/drawing/2014/main" id="{D31544C5-AEA4-BC81-3F28-EA45FFFCBF2F}"/>
              </a:ext>
            </a:extLst>
          </p:cNvPr>
          <p:cNvSpPr>
            <a:spLocks noGrp="1"/>
          </p:cNvSpPr>
          <p:nvPr>
            <p:ph type="sldNum" sz="quarter" idx="5"/>
          </p:nvPr>
        </p:nvSpPr>
        <p:spPr/>
        <p:txBody>
          <a:bodyPr/>
          <a:lstStyle/>
          <a:p>
            <a:fld id="{4EF88EBC-B18D-9C43-9A73-61B547A48971}" type="slidenum">
              <a:rPr lang="nl-NL" smtClean="0"/>
              <a:t>15</a:t>
            </a:fld>
            <a:endParaRPr lang="nl-NL"/>
          </a:p>
        </p:txBody>
      </p:sp>
    </p:spTree>
    <p:extLst>
      <p:ext uri="{BB962C8B-B14F-4D97-AF65-F5344CB8AC3E}">
        <p14:creationId xmlns:p14="http://schemas.microsoft.com/office/powerpoint/2010/main" val="1563564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0BC2C-687F-11E5-E726-2E33A7047C4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D237630-522E-57EE-DAAC-6374627121A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621A1FD-D32D-4CE4-8F4D-F13C86DB25AA}"/>
              </a:ext>
            </a:extLst>
          </p:cNvPr>
          <p:cNvSpPr>
            <a:spLocks noGrp="1"/>
          </p:cNvSpPr>
          <p:nvPr>
            <p:ph type="body" idx="1"/>
          </p:nvPr>
        </p:nvSpPr>
        <p:spPr/>
        <p:txBody>
          <a:bodyPr/>
          <a:lstStyle/>
          <a:p>
            <a:r>
              <a:rPr lang="nl-NL" sz="1200" b="0" i="0" kern="1200" dirty="0">
                <a:solidFill>
                  <a:schemeClr val="tx1"/>
                </a:solidFill>
                <a:effectLst/>
                <a:latin typeface="Arial" panose="020B0604020202020204" pitchFamily="34" charset="0"/>
                <a:ea typeface="+mn-ea"/>
                <a:cs typeface="+mn-cs"/>
              </a:rPr>
              <a:t>Vertel over de Grachtengordel van Amsterdam:</a:t>
            </a:r>
          </a:p>
          <a:p>
            <a:r>
              <a:rPr lang="nl-NL" sz="1200" b="0" i="0" kern="1200" dirty="0">
                <a:solidFill>
                  <a:schemeClr val="tx1"/>
                </a:solidFill>
                <a:effectLst/>
                <a:latin typeface="Arial" panose="020B0604020202020204" pitchFamily="34" charset="0"/>
                <a:ea typeface="+mn-ea"/>
                <a:cs typeface="+mn-cs"/>
              </a:rPr>
              <a:t>- In de 17e eeuw groeide Amsterdam zo hard dat er meer woonruimte nodig was. Dit leidde tot een uitbreiding van de binnenstad.</a:t>
            </a:r>
          </a:p>
          <a:p>
            <a:r>
              <a:rPr lang="nl-NL" sz="1200" b="0" i="0" kern="1200" dirty="0">
                <a:solidFill>
                  <a:schemeClr val="tx1"/>
                </a:solidFill>
                <a:effectLst/>
                <a:latin typeface="Arial" panose="020B0604020202020204" pitchFamily="34" charset="0"/>
                <a:ea typeface="+mn-ea"/>
                <a:cs typeface="+mn-cs"/>
              </a:rPr>
              <a:t>- Door de vele bomen (iepen) langs de grachten en de tuinen achter de huizen werd Amsterdam ook een heel groene stad.</a:t>
            </a:r>
          </a:p>
          <a:p>
            <a:r>
              <a:rPr lang="nl-NL" sz="1200" b="0" i="0" kern="1200" dirty="0">
                <a:solidFill>
                  <a:schemeClr val="tx1"/>
                </a:solidFill>
                <a:effectLst/>
                <a:latin typeface="Arial" panose="020B0604020202020204" pitchFamily="34" charset="0"/>
                <a:ea typeface="+mn-ea"/>
                <a:cs typeface="+mn-cs"/>
              </a:rPr>
              <a:t>- Naast herenhuizen en pakhuizen staan er ook stadspaleizen aan de grachten van Amsterdam.</a:t>
            </a:r>
          </a:p>
          <a:p>
            <a:endParaRPr lang="nl-NL" sz="1200" b="0" i="0" kern="1200" dirty="0">
              <a:solidFill>
                <a:schemeClr val="tx1"/>
              </a:solidFill>
              <a:effectLst/>
              <a:latin typeface="Arial" panose="020B0604020202020204" pitchFamily="34" charset="0"/>
              <a:ea typeface="+mn-ea"/>
              <a:cs typeface="+mn-cs"/>
            </a:endParaRPr>
          </a:p>
          <a:p>
            <a:r>
              <a:rPr lang="nl-NL" sz="1200" b="0" i="0" kern="1200" dirty="0">
                <a:solidFill>
                  <a:schemeClr val="tx1"/>
                </a:solidFill>
                <a:effectLst/>
                <a:latin typeface="Arial" panose="020B0604020202020204" pitchFamily="34" charset="0"/>
                <a:ea typeface="+mn-ea"/>
                <a:cs typeface="+mn-cs"/>
              </a:rPr>
              <a:t>Wat kun je nog meer vertellen over dit Werelderfgoed?</a:t>
            </a:r>
          </a:p>
          <a:p>
            <a:r>
              <a:rPr lang="nl-NL" sz="1200" b="0" i="0" kern="1200" dirty="0">
                <a:solidFill>
                  <a:schemeClr val="tx1"/>
                </a:solidFill>
                <a:effectLst/>
                <a:latin typeface="Arial" panose="020B0604020202020204" pitchFamily="34" charset="0"/>
                <a:ea typeface="+mn-ea"/>
                <a:cs typeface="+mn-cs"/>
              </a:rPr>
              <a:t>Meer informatie en foto’s: </a:t>
            </a:r>
            <a:r>
              <a:rPr lang="nl-NL" sz="1200" b="0" i="0" kern="1200" dirty="0" err="1">
                <a:solidFill>
                  <a:schemeClr val="tx1"/>
                </a:solidFill>
                <a:effectLst/>
                <a:latin typeface="Arial" panose="020B0604020202020204" pitchFamily="34" charset="0"/>
                <a:ea typeface="+mn-ea"/>
                <a:cs typeface="+mn-cs"/>
              </a:rPr>
              <a:t>www.werelderfgoed.nl</a:t>
            </a:r>
            <a:endParaRPr lang="nl-NL" sz="1200" b="0" i="0" kern="1200" dirty="0">
              <a:solidFill>
                <a:schemeClr val="tx1"/>
              </a:solidFill>
              <a:effectLst/>
              <a:latin typeface="Arial" panose="020B0604020202020204" pitchFamily="34" charset="0"/>
              <a:ea typeface="+mn-ea"/>
              <a:cs typeface="+mn-cs"/>
            </a:endParaRPr>
          </a:p>
          <a:p>
            <a:endParaRPr lang="nl-NL" dirty="0"/>
          </a:p>
        </p:txBody>
      </p:sp>
      <p:sp>
        <p:nvSpPr>
          <p:cNvPr id="4" name="Tijdelijke aanduiding voor dianummer 3">
            <a:extLst>
              <a:ext uri="{FF2B5EF4-FFF2-40B4-BE49-F238E27FC236}">
                <a16:creationId xmlns:a16="http://schemas.microsoft.com/office/drawing/2014/main" id="{98E8E278-828F-E333-AD16-89602001A2A9}"/>
              </a:ext>
            </a:extLst>
          </p:cNvPr>
          <p:cNvSpPr>
            <a:spLocks noGrp="1"/>
          </p:cNvSpPr>
          <p:nvPr>
            <p:ph type="sldNum" sz="quarter" idx="5"/>
          </p:nvPr>
        </p:nvSpPr>
        <p:spPr/>
        <p:txBody>
          <a:bodyPr/>
          <a:lstStyle/>
          <a:p>
            <a:fld id="{4EF88EBC-B18D-9C43-9A73-61B547A48971}" type="slidenum">
              <a:rPr lang="nl-NL" smtClean="0"/>
              <a:t>16</a:t>
            </a:fld>
            <a:endParaRPr lang="nl-NL"/>
          </a:p>
        </p:txBody>
      </p:sp>
    </p:spTree>
    <p:extLst>
      <p:ext uri="{BB962C8B-B14F-4D97-AF65-F5344CB8AC3E}">
        <p14:creationId xmlns:p14="http://schemas.microsoft.com/office/powerpoint/2010/main" val="22435335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1B473-1C22-F213-81EA-C1A6EB46F9D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E7B1DC5-F7CA-1074-AD82-E6C66DC58DE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0676F02-FEDA-7071-C116-455A0D4A354C}"/>
              </a:ext>
            </a:extLst>
          </p:cNvPr>
          <p:cNvSpPr>
            <a:spLocks noGrp="1"/>
          </p:cNvSpPr>
          <p:nvPr>
            <p:ph type="body" idx="1"/>
          </p:nvPr>
        </p:nvSpPr>
        <p:spPr/>
        <p:txBody>
          <a:bodyPr/>
          <a:lstStyle/>
          <a:p>
            <a:r>
              <a:rPr lang="nl-NL" sz="1200" b="0" i="0" kern="1200" dirty="0">
                <a:solidFill>
                  <a:schemeClr val="tx1"/>
                </a:solidFill>
                <a:effectLst/>
                <a:latin typeface="Arial" panose="020B0604020202020204" pitchFamily="34" charset="0"/>
                <a:ea typeface="+mn-ea"/>
                <a:cs typeface="+mn-cs"/>
              </a:rPr>
              <a:t>Vertel over de Van Nellefabriek in Rotterdam:</a:t>
            </a:r>
          </a:p>
          <a:p>
            <a:r>
              <a:rPr lang="nl-NL" sz="1200" b="0" i="0" kern="1200" dirty="0">
                <a:solidFill>
                  <a:schemeClr val="tx1"/>
                </a:solidFill>
                <a:effectLst/>
                <a:latin typeface="Arial" panose="020B0604020202020204" pitchFamily="34" charset="0"/>
                <a:ea typeface="+mn-ea"/>
                <a:cs typeface="+mn-cs"/>
              </a:rPr>
              <a:t>- De Van Nellefabriek was een koffie-, thee- en tabaksfabriek in Rotterdam.</a:t>
            </a:r>
          </a:p>
          <a:p>
            <a:r>
              <a:rPr lang="nl-NL" sz="1200" b="0" i="0" kern="1200" dirty="0">
                <a:solidFill>
                  <a:schemeClr val="tx1"/>
                </a:solidFill>
                <a:effectLst/>
                <a:latin typeface="Arial" panose="020B0604020202020204" pitchFamily="34" charset="0"/>
                <a:ea typeface="+mn-ea"/>
                <a:cs typeface="+mn-cs"/>
              </a:rPr>
              <a:t>- Dat was handig omdat in Rotterdam een grote haven was die zorgde voor producten uit andere landen.</a:t>
            </a:r>
          </a:p>
          <a:p>
            <a:r>
              <a:rPr lang="nl-NL" sz="1200" b="0" i="0" kern="1200" dirty="0">
                <a:solidFill>
                  <a:schemeClr val="tx1"/>
                </a:solidFill>
                <a:effectLst/>
                <a:latin typeface="Arial" panose="020B0604020202020204" pitchFamily="34" charset="0"/>
                <a:ea typeface="+mn-ea"/>
                <a:cs typeface="+mn-cs"/>
              </a:rPr>
              <a:t>- Een bouwwerk van staal en glas dat zorgde voor veel daglicht voor de fabrieksarbeiders. Het werd daarom de ‘ideale fabriek’ genoemd. (De Van Nellefabriek was dan ook een voorbeeld van Het Nieuwe Bouwen in het begin van de 20e eeuw.)</a:t>
            </a:r>
          </a:p>
          <a:p>
            <a:endParaRPr lang="nl-NL" sz="1200" b="0" i="0" kern="1200" dirty="0">
              <a:solidFill>
                <a:schemeClr val="tx1"/>
              </a:solidFill>
              <a:effectLst/>
              <a:latin typeface="Arial" panose="020B0604020202020204" pitchFamily="34" charset="0"/>
              <a:ea typeface="+mn-ea"/>
              <a:cs typeface="+mn-cs"/>
            </a:endParaRPr>
          </a:p>
          <a:p>
            <a:r>
              <a:rPr lang="nl-NL" sz="1200" b="0" i="0" kern="1200" dirty="0">
                <a:solidFill>
                  <a:schemeClr val="tx1"/>
                </a:solidFill>
                <a:effectLst/>
                <a:latin typeface="Arial" panose="020B0604020202020204" pitchFamily="34" charset="0"/>
                <a:ea typeface="+mn-ea"/>
                <a:cs typeface="+mn-cs"/>
              </a:rPr>
              <a:t>Wat kun je nog meer vertellen over dit Werelderfgoed?</a:t>
            </a:r>
          </a:p>
          <a:p>
            <a:r>
              <a:rPr lang="nl-NL" sz="1200" b="0" i="0" kern="1200" dirty="0">
                <a:solidFill>
                  <a:schemeClr val="tx1"/>
                </a:solidFill>
                <a:effectLst/>
                <a:latin typeface="Arial" panose="020B0604020202020204" pitchFamily="34" charset="0"/>
                <a:ea typeface="+mn-ea"/>
                <a:cs typeface="+mn-cs"/>
              </a:rPr>
              <a:t>Meer informatie en foto’s: </a:t>
            </a:r>
            <a:r>
              <a:rPr lang="nl-NL" sz="1200" b="0" i="0" kern="1200" dirty="0" err="1">
                <a:solidFill>
                  <a:schemeClr val="tx1"/>
                </a:solidFill>
                <a:effectLst/>
                <a:latin typeface="Arial" panose="020B0604020202020204" pitchFamily="34" charset="0"/>
                <a:ea typeface="+mn-ea"/>
                <a:cs typeface="+mn-cs"/>
              </a:rPr>
              <a:t>www.werelderfgoed.nl</a:t>
            </a:r>
            <a:endParaRPr lang="nl-NL" sz="1200" b="0" i="0" kern="1200" dirty="0">
              <a:solidFill>
                <a:schemeClr val="tx1"/>
              </a:solidFill>
              <a:effectLst/>
              <a:latin typeface="Arial" panose="020B0604020202020204" pitchFamily="34" charset="0"/>
              <a:ea typeface="+mn-ea"/>
              <a:cs typeface="+mn-cs"/>
            </a:endParaRPr>
          </a:p>
          <a:p>
            <a:endParaRPr lang="nl-NL" dirty="0"/>
          </a:p>
        </p:txBody>
      </p:sp>
      <p:sp>
        <p:nvSpPr>
          <p:cNvPr id="4" name="Tijdelijke aanduiding voor dianummer 3">
            <a:extLst>
              <a:ext uri="{FF2B5EF4-FFF2-40B4-BE49-F238E27FC236}">
                <a16:creationId xmlns:a16="http://schemas.microsoft.com/office/drawing/2014/main" id="{482182C2-2C3D-5F70-3722-7F489C249F21}"/>
              </a:ext>
            </a:extLst>
          </p:cNvPr>
          <p:cNvSpPr>
            <a:spLocks noGrp="1"/>
          </p:cNvSpPr>
          <p:nvPr>
            <p:ph type="sldNum" sz="quarter" idx="5"/>
          </p:nvPr>
        </p:nvSpPr>
        <p:spPr/>
        <p:txBody>
          <a:bodyPr/>
          <a:lstStyle/>
          <a:p>
            <a:fld id="{4EF88EBC-B18D-9C43-9A73-61B547A48971}" type="slidenum">
              <a:rPr lang="nl-NL" smtClean="0"/>
              <a:t>17</a:t>
            </a:fld>
            <a:endParaRPr lang="nl-NL"/>
          </a:p>
        </p:txBody>
      </p:sp>
    </p:spTree>
    <p:extLst>
      <p:ext uri="{BB962C8B-B14F-4D97-AF65-F5344CB8AC3E}">
        <p14:creationId xmlns:p14="http://schemas.microsoft.com/office/powerpoint/2010/main" val="10100878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5C545-F640-5D99-D1D6-42447F5D346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7474038-7C4C-A09E-F0BE-250CE677FEA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8933F14-BFA5-7F04-B230-BFF17F7145BA}"/>
              </a:ext>
            </a:extLst>
          </p:cNvPr>
          <p:cNvSpPr>
            <a:spLocks noGrp="1"/>
          </p:cNvSpPr>
          <p:nvPr>
            <p:ph type="body" idx="1"/>
          </p:nvPr>
        </p:nvSpPr>
        <p:spPr/>
        <p:txBody>
          <a:bodyPr/>
          <a:lstStyle/>
          <a:p>
            <a:r>
              <a:rPr lang="nl-NL" sz="1200" b="0" i="0" kern="1200" dirty="0">
                <a:solidFill>
                  <a:schemeClr val="tx1"/>
                </a:solidFill>
                <a:effectLst/>
                <a:latin typeface="Arial" panose="020B0604020202020204" pitchFamily="34" charset="0"/>
                <a:ea typeface="+mn-ea"/>
                <a:cs typeface="+mn-cs"/>
              </a:rPr>
              <a:t>Vertel over de Koloniën van Weldadigheid:</a:t>
            </a:r>
          </a:p>
          <a:p>
            <a:r>
              <a:rPr lang="nl-NL" sz="1200" b="0" i="0" kern="1200" dirty="0">
                <a:solidFill>
                  <a:schemeClr val="tx1"/>
                </a:solidFill>
                <a:effectLst/>
                <a:latin typeface="Arial" panose="020B0604020202020204" pitchFamily="34" charset="0"/>
                <a:ea typeface="+mn-ea"/>
                <a:cs typeface="+mn-cs"/>
              </a:rPr>
              <a:t>- Om armoede tegen te gaan kregen arme mensen in de Koloniën van Weldadigheid werk, onderwijs en onderdak. (Dit was in de wereld een uniek sociaal experiment. De Koloniën van Weldadigheid liggen zowel in Nederland als in België.)</a:t>
            </a:r>
          </a:p>
          <a:p>
            <a:r>
              <a:rPr lang="nl-NL" sz="1200" b="0" i="0" kern="1200" dirty="0">
                <a:solidFill>
                  <a:schemeClr val="tx1"/>
                </a:solidFill>
                <a:effectLst/>
                <a:latin typeface="Arial" panose="020B0604020202020204" pitchFamily="34" charset="0"/>
                <a:ea typeface="+mn-ea"/>
                <a:cs typeface="+mn-cs"/>
              </a:rPr>
              <a:t>- Het werk bestond uit werken op het land. Omdat de meeste arme mensen (kolonisten) uit de stad kwamen was dat vaak helemaal nieuw voor hen.</a:t>
            </a:r>
          </a:p>
          <a:p>
            <a:r>
              <a:rPr lang="nl-NL" sz="1200" b="0" i="0" kern="1200" dirty="0">
                <a:solidFill>
                  <a:schemeClr val="tx1"/>
                </a:solidFill>
                <a:effectLst/>
                <a:latin typeface="Arial" panose="020B0604020202020204" pitchFamily="34" charset="0"/>
                <a:ea typeface="+mn-ea"/>
                <a:cs typeface="+mn-cs"/>
              </a:rPr>
              <a:t>- Rechte lijnen en regelmaat zorgden voor structuur bij de kolonisten. (Het landschap was dan ook met rechte lijnen en regelmaat ontworpen, zodat de bewoners hard en efficiënt gingen werken.)</a:t>
            </a:r>
          </a:p>
          <a:p>
            <a:endParaRPr lang="nl-NL" sz="1200" b="0" i="0" kern="1200" dirty="0">
              <a:solidFill>
                <a:schemeClr val="tx1"/>
              </a:solidFill>
              <a:effectLst/>
              <a:latin typeface="Arial" panose="020B0604020202020204" pitchFamily="34" charset="0"/>
              <a:ea typeface="+mn-ea"/>
              <a:cs typeface="+mn-cs"/>
            </a:endParaRPr>
          </a:p>
          <a:p>
            <a:r>
              <a:rPr lang="nl-NL" sz="1200" b="0" i="0" kern="1200" dirty="0">
                <a:solidFill>
                  <a:schemeClr val="tx1"/>
                </a:solidFill>
                <a:effectLst/>
                <a:latin typeface="Arial" panose="020B0604020202020204" pitchFamily="34" charset="0"/>
                <a:ea typeface="+mn-ea"/>
                <a:cs typeface="+mn-cs"/>
              </a:rPr>
              <a:t>Wat kun je nog meer vertellen over dit Werelderfgoed?</a:t>
            </a:r>
          </a:p>
          <a:p>
            <a:r>
              <a:rPr lang="nl-NL" sz="1200" b="0" i="0" kern="1200" dirty="0">
                <a:solidFill>
                  <a:schemeClr val="tx1"/>
                </a:solidFill>
                <a:effectLst/>
                <a:latin typeface="Arial" panose="020B0604020202020204" pitchFamily="34" charset="0"/>
                <a:ea typeface="+mn-ea"/>
                <a:cs typeface="+mn-cs"/>
              </a:rPr>
              <a:t>Meer informatie en foto’s: </a:t>
            </a:r>
            <a:r>
              <a:rPr lang="nl-NL" sz="1200" b="0" i="0" kern="1200" dirty="0" err="1">
                <a:solidFill>
                  <a:schemeClr val="tx1"/>
                </a:solidFill>
                <a:effectLst/>
                <a:latin typeface="Arial" panose="020B0604020202020204" pitchFamily="34" charset="0"/>
                <a:ea typeface="+mn-ea"/>
                <a:cs typeface="+mn-cs"/>
              </a:rPr>
              <a:t>www.werelderfgoed.nl</a:t>
            </a:r>
            <a:endParaRPr lang="nl-NL" sz="1200" b="0" i="0" kern="1200" dirty="0">
              <a:solidFill>
                <a:schemeClr val="tx1"/>
              </a:solidFill>
              <a:effectLst/>
              <a:latin typeface="Arial" panose="020B0604020202020204" pitchFamily="34" charset="0"/>
              <a:ea typeface="+mn-ea"/>
              <a:cs typeface="+mn-cs"/>
            </a:endParaRPr>
          </a:p>
        </p:txBody>
      </p:sp>
      <p:sp>
        <p:nvSpPr>
          <p:cNvPr id="4" name="Tijdelijke aanduiding voor dianummer 3">
            <a:extLst>
              <a:ext uri="{FF2B5EF4-FFF2-40B4-BE49-F238E27FC236}">
                <a16:creationId xmlns:a16="http://schemas.microsoft.com/office/drawing/2014/main" id="{ADBC43E0-CBD5-6D26-80A9-7049CE149833}"/>
              </a:ext>
            </a:extLst>
          </p:cNvPr>
          <p:cNvSpPr>
            <a:spLocks noGrp="1"/>
          </p:cNvSpPr>
          <p:nvPr>
            <p:ph type="sldNum" sz="quarter" idx="5"/>
          </p:nvPr>
        </p:nvSpPr>
        <p:spPr/>
        <p:txBody>
          <a:bodyPr/>
          <a:lstStyle/>
          <a:p>
            <a:fld id="{4EF88EBC-B18D-9C43-9A73-61B547A48971}" type="slidenum">
              <a:rPr lang="nl-NL" smtClean="0"/>
              <a:t>18</a:t>
            </a:fld>
            <a:endParaRPr lang="nl-NL"/>
          </a:p>
        </p:txBody>
      </p:sp>
    </p:spTree>
    <p:extLst>
      <p:ext uri="{BB962C8B-B14F-4D97-AF65-F5344CB8AC3E}">
        <p14:creationId xmlns:p14="http://schemas.microsoft.com/office/powerpoint/2010/main" val="36887317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E9DB2-AE44-8D05-EA32-135121E5367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B7514E3-7B93-9A83-53E1-947AC8EF6A5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790CCAD-7570-8D11-B226-1755DDDF82A5}"/>
              </a:ext>
            </a:extLst>
          </p:cNvPr>
          <p:cNvSpPr>
            <a:spLocks noGrp="1"/>
          </p:cNvSpPr>
          <p:nvPr>
            <p:ph type="body" idx="1"/>
          </p:nvPr>
        </p:nvSpPr>
        <p:spPr/>
        <p:txBody>
          <a:bodyPr/>
          <a:lstStyle/>
          <a:p>
            <a:r>
              <a:rPr lang="nl-NL" sz="1200" b="0" i="0" kern="1200" dirty="0">
                <a:solidFill>
                  <a:schemeClr val="tx1"/>
                </a:solidFill>
                <a:effectLst/>
                <a:latin typeface="Arial" panose="020B0604020202020204" pitchFamily="34" charset="0"/>
                <a:ea typeface="+mn-ea"/>
                <a:cs typeface="+mn-cs"/>
              </a:rPr>
              <a:t>Vertel over de Neder-Germaanse Limes:</a:t>
            </a:r>
          </a:p>
          <a:p>
            <a:r>
              <a:rPr lang="nl-NL" sz="1200" b="0" i="0" kern="1200" dirty="0">
                <a:solidFill>
                  <a:schemeClr val="tx1"/>
                </a:solidFill>
                <a:effectLst/>
                <a:latin typeface="Arial" panose="020B0604020202020204" pitchFamily="34" charset="0"/>
                <a:ea typeface="+mn-ea"/>
                <a:cs typeface="+mn-cs"/>
              </a:rPr>
              <a:t>- De Neder-Germaanse Limes wordt ook wel de grens van het Romeinse rijk genoemd.</a:t>
            </a:r>
          </a:p>
          <a:p>
            <a:r>
              <a:rPr lang="nl-NL" sz="1200" b="0" i="0" kern="1200" dirty="0">
                <a:solidFill>
                  <a:schemeClr val="tx1"/>
                </a:solidFill>
                <a:effectLst/>
                <a:latin typeface="Arial" panose="020B0604020202020204" pitchFamily="34" charset="0"/>
                <a:ea typeface="+mn-ea"/>
                <a:cs typeface="+mn-cs"/>
              </a:rPr>
              <a:t>- Het Nederlandse deel van de Neder-Germaanse Limes loopt van Katwijk aan Zee via Zevenaar naar Duitsland.</a:t>
            </a:r>
          </a:p>
          <a:p>
            <a:r>
              <a:rPr lang="nl-NL" sz="1200" b="0" i="0" kern="1200" dirty="0">
                <a:solidFill>
                  <a:schemeClr val="tx1"/>
                </a:solidFill>
                <a:effectLst/>
                <a:latin typeface="Arial" panose="020B0604020202020204" pitchFamily="34" charset="0"/>
                <a:ea typeface="+mn-ea"/>
                <a:cs typeface="+mn-cs"/>
              </a:rPr>
              <a:t>- Uniek aan de Nederlandse Limes is:</a:t>
            </a:r>
          </a:p>
          <a:p>
            <a:r>
              <a:rPr lang="nl-NL" sz="1200" b="0" i="0" kern="1200" dirty="0">
                <a:solidFill>
                  <a:schemeClr val="tx1"/>
                </a:solidFill>
                <a:effectLst/>
                <a:latin typeface="Arial" panose="020B0604020202020204" pitchFamily="34" charset="0"/>
                <a:ea typeface="+mn-ea"/>
                <a:cs typeface="+mn-cs"/>
              </a:rPr>
              <a:t>- Dat nergens anders deze zó lang onafgebroken in gebruik is geweest.</a:t>
            </a:r>
          </a:p>
          <a:p>
            <a:r>
              <a:rPr lang="nl-NL" sz="1200" b="0" i="0" kern="1200" dirty="0">
                <a:solidFill>
                  <a:schemeClr val="tx1"/>
                </a:solidFill>
                <a:effectLst/>
                <a:latin typeface="Arial" panose="020B0604020202020204" pitchFamily="34" charset="0"/>
                <a:ea typeface="+mn-ea"/>
                <a:cs typeface="+mn-cs"/>
              </a:rPr>
              <a:t>- Dat hier diverse sporen van de Romeinen zijn gevonden. (Zoals sporen van forten, wachttorens, schepen, infrastructuur en nog veel meer.)</a:t>
            </a:r>
          </a:p>
          <a:p>
            <a:endParaRPr lang="nl-NL" sz="1200" b="0" i="0" kern="1200" dirty="0">
              <a:solidFill>
                <a:schemeClr val="tx1"/>
              </a:solidFill>
              <a:effectLst/>
              <a:latin typeface="Arial" panose="020B0604020202020204" pitchFamily="34" charset="0"/>
              <a:ea typeface="+mn-ea"/>
              <a:cs typeface="+mn-cs"/>
            </a:endParaRPr>
          </a:p>
          <a:p>
            <a:r>
              <a:rPr lang="nl-NL" sz="1200" b="0" i="0" kern="1200" dirty="0">
                <a:solidFill>
                  <a:schemeClr val="tx1"/>
                </a:solidFill>
                <a:effectLst/>
                <a:latin typeface="Arial" panose="020B0604020202020204" pitchFamily="34" charset="0"/>
                <a:ea typeface="+mn-ea"/>
                <a:cs typeface="+mn-cs"/>
              </a:rPr>
              <a:t>Wat kun je nog meer vertellen over dit Werelderfgoed?</a:t>
            </a:r>
          </a:p>
          <a:p>
            <a:r>
              <a:rPr lang="nl-NL" sz="1200" b="0" i="0" kern="1200" dirty="0">
                <a:solidFill>
                  <a:schemeClr val="tx1"/>
                </a:solidFill>
                <a:effectLst/>
                <a:latin typeface="Arial" panose="020B0604020202020204" pitchFamily="34" charset="0"/>
                <a:ea typeface="+mn-ea"/>
                <a:cs typeface="+mn-cs"/>
              </a:rPr>
              <a:t>Meer informatie en foto’s: </a:t>
            </a:r>
            <a:r>
              <a:rPr lang="nl-NL" sz="1200" b="0" i="0" kern="1200" dirty="0" err="1">
                <a:solidFill>
                  <a:schemeClr val="tx1"/>
                </a:solidFill>
                <a:effectLst/>
                <a:latin typeface="Arial" panose="020B0604020202020204" pitchFamily="34" charset="0"/>
                <a:ea typeface="+mn-ea"/>
                <a:cs typeface="+mn-cs"/>
              </a:rPr>
              <a:t>www.werelderfgoed.nl</a:t>
            </a:r>
            <a:endParaRPr lang="nl-NL" sz="1200" b="0" i="0" kern="1200" dirty="0">
              <a:solidFill>
                <a:schemeClr val="tx1"/>
              </a:solidFill>
              <a:effectLst/>
              <a:latin typeface="Arial" panose="020B0604020202020204" pitchFamily="34" charset="0"/>
              <a:ea typeface="+mn-ea"/>
              <a:cs typeface="+mn-cs"/>
            </a:endParaRPr>
          </a:p>
          <a:p>
            <a:endParaRPr lang="nl-NL" dirty="0"/>
          </a:p>
        </p:txBody>
      </p:sp>
      <p:sp>
        <p:nvSpPr>
          <p:cNvPr id="4" name="Tijdelijke aanduiding voor dianummer 3">
            <a:extLst>
              <a:ext uri="{FF2B5EF4-FFF2-40B4-BE49-F238E27FC236}">
                <a16:creationId xmlns:a16="http://schemas.microsoft.com/office/drawing/2014/main" id="{2AC2EB89-673A-F4D3-781A-E5623CB4193F}"/>
              </a:ext>
            </a:extLst>
          </p:cNvPr>
          <p:cNvSpPr>
            <a:spLocks noGrp="1"/>
          </p:cNvSpPr>
          <p:nvPr>
            <p:ph type="sldNum" sz="quarter" idx="5"/>
          </p:nvPr>
        </p:nvSpPr>
        <p:spPr/>
        <p:txBody>
          <a:bodyPr/>
          <a:lstStyle/>
          <a:p>
            <a:fld id="{4EF88EBC-B18D-9C43-9A73-61B547A48971}" type="slidenum">
              <a:rPr lang="nl-NL" smtClean="0"/>
              <a:t>19</a:t>
            </a:fld>
            <a:endParaRPr lang="nl-NL"/>
          </a:p>
        </p:txBody>
      </p:sp>
    </p:spTree>
    <p:extLst>
      <p:ext uri="{BB962C8B-B14F-4D97-AF65-F5344CB8AC3E}">
        <p14:creationId xmlns:p14="http://schemas.microsoft.com/office/powerpoint/2010/main" val="473382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a:solidFill>
                  <a:schemeClr val="tx1"/>
                </a:solidFill>
                <a:effectLst/>
                <a:latin typeface="Arial" panose="020B0604020202020204" pitchFamily="34" charset="0"/>
                <a:ea typeface="+mn-ea"/>
                <a:cs typeface="+mn-cs"/>
              </a:rPr>
              <a:t>Vertel aan de klas wat de opbouw van je spreekbeurt of presentatie is:</a:t>
            </a:r>
          </a:p>
          <a:p>
            <a:r>
              <a:rPr lang="nl-NL" sz="1200" b="0" i="0" kern="1200" dirty="0">
                <a:solidFill>
                  <a:schemeClr val="tx1"/>
                </a:solidFill>
                <a:effectLst/>
                <a:latin typeface="Arial" panose="020B0604020202020204" pitchFamily="34" charset="0"/>
                <a:ea typeface="+mn-ea"/>
                <a:cs typeface="+mn-cs"/>
              </a:rPr>
              <a:t>- Wat is Werelderfgoed?</a:t>
            </a:r>
          </a:p>
          <a:p>
            <a:r>
              <a:rPr lang="nl-NL" sz="1200" b="0" i="0" kern="1200" dirty="0">
                <a:solidFill>
                  <a:schemeClr val="tx1"/>
                </a:solidFill>
                <a:effectLst/>
                <a:latin typeface="Arial" panose="020B0604020202020204" pitchFamily="34" charset="0"/>
                <a:ea typeface="+mn-ea"/>
                <a:cs typeface="+mn-cs"/>
              </a:rPr>
              <a:t>- Werelderfgoed dichtbij</a:t>
            </a:r>
          </a:p>
          <a:p>
            <a:r>
              <a:rPr lang="nl-NL" sz="1200" b="0" i="0" kern="1200" dirty="0">
                <a:solidFill>
                  <a:schemeClr val="tx1"/>
                </a:solidFill>
                <a:effectLst/>
                <a:latin typeface="Arial" panose="020B0604020202020204" pitchFamily="34" charset="0"/>
                <a:ea typeface="+mn-ea"/>
                <a:cs typeface="+mn-cs"/>
              </a:rPr>
              <a:t>- quiz</a:t>
            </a:r>
          </a:p>
          <a:p>
            <a:r>
              <a:rPr lang="nl-NL" sz="1200" b="0" i="0" kern="1200" dirty="0">
                <a:solidFill>
                  <a:schemeClr val="tx1"/>
                </a:solidFill>
                <a:effectLst/>
                <a:latin typeface="Arial" panose="020B0604020202020204" pitchFamily="34" charset="0"/>
                <a:ea typeface="+mn-ea"/>
                <a:cs typeface="+mn-cs"/>
              </a:rPr>
              <a:t>- Meer ontdekken</a:t>
            </a:r>
          </a:p>
          <a:p>
            <a:r>
              <a:rPr lang="nl-NL" sz="1200" b="0" i="0" kern="1200" dirty="0">
                <a:solidFill>
                  <a:schemeClr val="tx1"/>
                </a:solidFill>
                <a:effectLst/>
                <a:latin typeface="Arial" panose="020B0604020202020204" pitchFamily="34" charset="0"/>
                <a:ea typeface="+mn-ea"/>
                <a:cs typeface="+mn-cs"/>
              </a:rPr>
              <a:t>- Vragen</a:t>
            </a:r>
          </a:p>
          <a:p>
            <a:pPr marL="0" marR="0" lvl="0" indent="0" defTabSz="457200" eaLnBrk="1" fontAlgn="auto" latinLnBrk="0" hangingPunct="1">
              <a:lnSpc>
                <a:spcPct val="117999"/>
              </a:lnSpc>
              <a:spcBef>
                <a:spcPts val="0"/>
              </a:spcBef>
              <a:spcAft>
                <a:spcPts val="0"/>
              </a:spcAft>
              <a:buClrTx/>
              <a:buSzTx/>
              <a:buFontTx/>
              <a:buNone/>
              <a:tabLst/>
              <a:defRPr/>
            </a:pPr>
            <a:endParaRPr lang="en-US" sz="1200" dirty="0"/>
          </a:p>
        </p:txBody>
      </p:sp>
      <p:sp>
        <p:nvSpPr>
          <p:cNvPr id="4" name="Tijdelijke aanduiding voor dianummer 3"/>
          <p:cNvSpPr>
            <a:spLocks noGrp="1"/>
          </p:cNvSpPr>
          <p:nvPr>
            <p:ph type="sldNum" sz="quarter" idx="5"/>
          </p:nvPr>
        </p:nvSpPr>
        <p:spPr/>
        <p:txBody>
          <a:bodyPr/>
          <a:lstStyle/>
          <a:p>
            <a:fld id="{4EF88EBC-B18D-9C43-9A73-61B547A48971}" type="slidenum">
              <a:rPr lang="nl-NL" smtClean="0"/>
              <a:t>2</a:t>
            </a:fld>
            <a:endParaRPr lang="nl-NL"/>
          </a:p>
        </p:txBody>
      </p:sp>
    </p:spTree>
    <p:extLst>
      <p:ext uri="{BB962C8B-B14F-4D97-AF65-F5344CB8AC3E}">
        <p14:creationId xmlns:p14="http://schemas.microsoft.com/office/powerpoint/2010/main" val="132105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A7E24-5392-A995-8F39-C54C5361B7E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0FC1220-F7A9-7C40-1BE7-FFB52EAB39B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75CCB14-D09E-B27B-B07C-3E4FFE1CBDC7}"/>
              </a:ext>
            </a:extLst>
          </p:cNvPr>
          <p:cNvSpPr>
            <a:spLocks noGrp="1"/>
          </p:cNvSpPr>
          <p:nvPr>
            <p:ph type="body" idx="1"/>
          </p:nvPr>
        </p:nvSpPr>
        <p:spPr/>
        <p:txBody>
          <a:bodyPr/>
          <a:lstStyle/>
          <a:p>
            <a:r>
              <a:rPr lang="nl-NL" sz="1200" b="0" i="0" kern="1200" dirty="0">
                <a:solidFill>
                  <a:schemeClr val="tx1"/>
                </a:solidFill>
                <a:effectLst/>
                <a:latin typeface="Arial" panose="020B0604020202020204" pitchFamily="34" charset="0"/>
                <a:ea typeface="+mn-ea"/>
                <a:cs typeface="+mn-cs"/>
              </a:rPr>
              <a:t>Vertel over het </a:t>
            </a:r>
            <a:r>
              <a:rPr lang="nl-NL" sz="1200" b="0" i="0" kern="1200" dirty="0" err="1">
                <a:solidFill>
                  <a:schemeClr val="tx1"/>
                </a:solidFill>
                <a:effectLst/>
                <a:latin typeface="Arial" panose="020B0604020202020204" pitchFamily="34" charset="0"/>
                <a:ea typeface="+mn-ea"/>
                <a:cs typeface="+mn-cs"/>
              </a:rPr>
              <a:t>Eise</a:t>
            </a:r>
            <a:r>
              <a:rPr lang="nl-NL" sz="1200" b="0" i="0" kern="1200" dirty="0">
                <a:solidFill>
                  <a:schemeClr val="tx1"/>
                </a:solidFill>
                <a:effectLst/>
                <a:latin typeface="Arial" panose="020B0604020202020204" pitchFamily="34" charset="0"/>
                <a:ea typeface="+mn-ea"/>
                <a:cs typeface="+mn-cs"/>
              </a:rPr>
              <a:t> </a:t>
            </a:r>
            <a:r>
              <a:rPr lang="nl-NL" sz="1200" b="0" i="0" kern="1200" dirty="0" err="1">
                <a:solidFill>
                  <a:schemeClr val="tx1"/>
                </a:solidFill>
                <a:effectLst/>
                <a:latin typeface="Arial" panose="020B0604020202020204" pitchFamily="34" charset="0"/>
                <a:ea typeface="+mn-ea"/>
                <a:cs typeface="+mn-cs"/>
              </a:rPr>
              <a:t>Eisinga</a:t>
            </a:r>
            <a:r>
              <a:rPr lang="nl-NL" sz="1200" b="0" i="0" kern="1200" dirty="0">
                <a:solidFill>
                  <a:schemeClr val="tx1"/>
                </a:solidFill>
                <a:effectLst/>
                <a:latin typeface="Arial" panose="020B0604020202020204" pitchFamily="34" charset="0"/>
                <a:ea typeface="+mn-ea"/>
                <a:cs typeface="+mn-cs"/>
              </a:rPr>
              <a:t> Planetarium:</a:t>
            </a:r>
          </a:p>
          <a:p>
            <a:r>
              <a:rPr lang="nl-NL" sz="1200" b="0" i="0" kern="1200" dirty="0">
                <a:solidFill>
                  <a:schemeClr val="tx1"/>
                </a:solidFill>
                <a:effectLst/>
                <a:latin typeface="Arial" panose="020B0604020202020204" pitchFamily="34" charset="0"/>
                <a:ea typeface="+mn-ea"/>
                <a:cs typeface="+mn-cs"/>
              </a:rPr>
              <a:t>- Het </a:t>
            </a:r>
            <a:r>
              <a:rPr lang="nl-NL" sz="1200" b="0" i="0" kern="1200" dirty="0" err="1">
                <a:solidFill>
                  <a:schemeClr val="tx1"/>
                </a:solidFill>
                <a:effectLst/>
                <a:latin typeface="Arial" panose="020B0604020202020204" pitchFamily="34" charset="0"/>
                <a:ea typeface="+mn-ea"/>
                <a:cs typeface="+mn-cs"/>
              </a:rPr>
              <a:t>Eise</a:t>
            </a:r>
            <a:r>
              <a:rPr lang="nl-NL" sz="1200" b="0" i="0" kern="1200" dirty="0">
                <a:solidFill>
                  <a:schemeClr val="tx1"/>
                </a:solidFill>
                <a:effectLst/>
                <a:latin typeface="Arial" panose="020B0604020202020204" pitchFamily="34" charset="0"/>
                <a:ea typeface="+mn-ea"/>
                <a:cs typeface="+mn-cs"/>
              </a:rPr>
              <a:t> </a:t>
            </a:r>
            <a:r>
              <a:rPr lang="nl-NL" sz="1200" b="0" i="0" kern="1200" dirty="0" err="1">
                <a:solidFill>
                  <a:schemeClr val="tx1"/>
                </a:solidFill>
                <a:effectLst/>
                <a:latin typeface="Arial" panose="020B0604020202020204" pitchFamily="34" charset="0"/>
                <a:ea typeface="+mn-ea"/>
                <a:cs typeface="+mn-cs"/>
              </a:rPr>
              <a:t>Eisinga</a:t>
            </a:r>
            <a:r>
              <a:rPr lang="nl-NL" sz="1200" b="0" i="0" kern="1200" dirty="0">
                <a:solidFill>
                  <a:schemeClr val="tx1"/>
                </a:solidFill>
                <a:effectLst/>
                <a:latin typeface="Arial" panose="020B0604020202020204" pitchFamily="34" charset="0"/>
                <a:ea typeface="+mn-ea"/>
                <a:cs typeface="+mn-cs"/>
              </a:rPr>
              <a:t> Planetarium is het oudste werkende planetarium ter wereld. (Een planetarium is een werkend model van het heelal.)</a:t>
            </a:r>
          </a:p>
          <a:p>
            <a:r>
              <a:rPr lang="nl-NL" sz="1200" b="0" i="0" kern="1200" dirty="0">
                <a:solidFill>
                  <a:schemeClr val="tx1"/>
                </a:solidFill>
                <a:effectLst/>
                <a:latin typeface="Arial" panose="020B0604020202020204" pitchFamily="34" charset="0"/>
                <a:ea typeface="+mn-ea"/>
                <a:cs typeface="+mn-cs"/>
              </a:rPr>
              <a:t>- Het planetarium werkt nog steeds en geeft de stand van de zon, de maan, de aarde en vijf andere planeten aan.</a:t>
            </a:r>
          </a:p>
          <a:p>
            <a:r>
              <a:rPr lang="nl-NL" sz="1200" b="0" i="0" kern="1200" dirty="0">
                <a:solidFill>
                  <a:schemeClr val="tx1"/>
                </a:solidFill>
                <a:effectLst/>
                <a:latin typeface="Arial" panose="020B0604020202020204" pitchFamily="34" charset="0"/>
                <a:ea typeface="+mn-ea"/>
                <a:cs typeface="+mn-cs"/>
              </a:rPr>
              <a:t>- Het wordt gebruikt om bezoekers uitleg te geven over de werking van ons zonnestelsel.</a:t>
            </a:r>
          </a:p>
          <a:p>
            <a:r>
              <a:rPr lang="nl-NL" sz="1200" b="0" i="0" kern="1200" dirty="0">
                <a:solidFill>
                  <a:schemeClr val="tx1"/>
                </a:solidFill>
                <a:effectLst/>
                <a:latin typeface="Arial" panose="020B0604020202020204" pitchFamily="34" charset="0"/>
                <a:ea typeface="+mn-ea"/>
                <a:cs typeface="+mn-cs"/>
              </a:rPr>
              <a:t>- Het planetarium is tussen 1774 en 1781 gebouwd door de Fries </a:t>
            </a:r>
            <a:r>
              <a:rPr lang="nl-NL" sz="1200" b="0" i="0" kern="1200" dirty="0" err="1">
                <a:solidFill>
                  <a:schemeClr val="tx1"/>
                </a:solidFill>
                <a:effectLst/>
                <a:latin typeface="Arial" panose="020B0604020202020204" pitchFamily="34" charset="0"/>
                <a:ea typeface="+mn-ea"/>
                <a:cs typeface="+mn-cs"/>
              </a:rPr>
              <a:t>Eise</a:t>
            </a:r>
            <a:r>
              <a:rPr lang="nl-NL" sz="1200" b="0" i="0" kern="1200" dirty="0">
                <a:solidFill>
                  <a:schemeClr val="tx1"/>
                </a:solidFill>
                <a:effectLst/>
                <a:latin typeface="Arial" panose="020B0604020202020204" pitchFamily="34" charset="0"/>
                <a:ea typeface="+mn-ea"/>
                <a:cs typeface="+mn-cs"/>
              </a:rPr>
              <a:t> </a:t>
            </a:r>
            <a:r>
              <a:rPr lang="nl-NL" sz="1200" b="0" i="0" kern="1200" dirty="0" err="1">
                <a:solidFill>
                  <a:schemeClr val="tx1"/>
                </a:solidFill>
                <a:effectLst/>
                <a:latin typeface="Arial" panose="020B0604020202020204" pitchFamily="34" charset="0"/>
                <a:ea typeface="+mn-ea"/>
                <a:cs typeface="+mn-cs"/>
              </a:rPr>
              <a:t>Eisinga</a:t>
            </a:r>
            <a:r>
              <a:rPr lang="nl-NL" sz="1200" b="0" i="0" kern="1200" dirty="0">
                <a:solidFill>
                  <a:schemeClr val="tx1"/>
                </a:solidFill>
                <a:effectLst/>
                <a:latin typeface="Arial" panose="020B0604020202020204" pitchFamily="34" charset="0"/>
                <a:ea typeface="+mn-ea"/>
                <a:cs typeface="+mn-cs"/>
              </a:rPr>
              <a:t>.</a:t>
            </a:r>
          </a:p>
          <a:p>
            <a:endParaRPr lang="nl-NL" sz="1200" b="0" i="0" kern="1200" dirty="0">
              <a:solidFill>
                <a:schemeClr val="tx1"/>
              </a:solidFill>
              <a:effectLst/>
              <a:latin typeface="Arial" panose="020B0604020202020204" pitchFamily="34" charset="0"/>
              <a:ea typeface="+mn-ea"/>
              <a:cs typeface="+mn-cs"/>
            </a:endParaRPr>
          </a:p>
          <a:p>
            <a:r>
              <a:rPr lang="nl-NL" sz="1200" b="0" i="0" kern="1200" dirty="0">
                <a:solidFill>
                  <a:schemeClr val="tx1"/>
                </a:solidFill>
                <a:effectLst/>
                <a:latin typeface="Arial" panose="020B0604020202020204" pitchFamily="34" charset="0"/>
                <a:ea typeface="+mn-ea"/>
                <a:cs typeface="+mn-cs"/>
              </a:rPr>
              <a:t>Wat kun je nog meer vertellen over dit Werelderfgoed?</a:t>
            </a:r>
          </a:p>
          <a:p>
            <a:r>
              <a:rPr lang="nl-NL" sz="1200" b="0" i="0" kern="1200" dirty="0">
                <a:solidFill>
                  <a:schemeClr val="tx1"/>
                </a:solidFill>
                <a:effectLst/>
                <a:latin typeface="Arial" panose="020B0604020202020204" pitchFamily="34" charset="0"/>
                <a:ea typeface="+mn-ea"/>
                <a:cs typeface="+mn-cs"/>
              </a:rPr>
              <a:t>Meer informatie en foto’s: </a:t>
            </a:r>
            <a:r>
              <a:rPr lang="nl-NL" sz="1200" b="0" i="0" kern="1200" dirty="0" err="1">
                <a:solidFill>
                  <a:schemeClr val="tx1"/>
                </a:solidFill>
                <a:effectLst/>
                <a:latin typeface="Arial" panose="020B0604020202020204" pitchFamily="34" charset="0"/>
                <a:ea typeface="+mn-ea"/>
                <a:cs typeface="+mn-cs"/>
              </a:rPr>
              <a:t>www.werelderfgoed.nl</a:t>
            </a:r>
            <a:endParaRPr lang="nl-NL" sz="1200" b="0" i="0" kern="1200" dirty="0">
              <a:solidFill>
                <a:schemeClr val="tx1"/>
              </a:solidFill>
              <a:effectLst/>
              <a:latin typeface="Arial" panose="020B0604020202020204" pitchFamily="34" charset="0"/>
              <a:ea typeface="+mn-ea"/>
              <a:cs typeface="+mn-cs"/>
            </a:endParaRPr>
          </a:p>
          <a:p>
            <a:endParaRPr lang="nl-NL" dirty="0"/>
          </a:p>
        </p:txBody>
      </p:sp>
      <p:sp>
        <p:nvSpPr>
          <p:cNvPr id="4" name="Tijdelijke aanduiding voor dianummer 3">
            <a:extLst>
              <a:ext uri="{FF2B5EF4-FFF2-40B4-BE49-F238E27FC236}">
                <a16:creationId xmlns:a16="http://schemas.microsoft.com/office/drawing/2014/main" id="{701139F3-6E9E-A287-2CD3-C002DD5B0880}"/>
              </a:ext>
            </a:extLst>
          </p:cNvPr>
          <p:cNvSpPr>
            <a:spLocks noGrp="1"/>
          </p:cNvSpPr>
          <p:nvPr>
            <p:ph type="sldNum" sz="quarter" idx="5"/>
          </p:nvPr>
        </p:nvSpPr>
        <p:spPr/>
        <p:txBody>
          <a:bodyPr/>
          <a:lstStyle/>
          <a:p>
            <a:fld id="{4EF88EBC-B18D-9C43-9A73-61B547A48971}" type="slidenum">
              <a:rPr lang="nl-NL" smtClean="0"/>
              <a:t>20</a:t>
            </a:fld>
            <a:endParaRPr lang="nl-NL"/>
          </a:p>
        </p:txBody>
      </p:sp>
    </p:spTree>
    <p:extLst>
      <p:ext uri="{BB962C8B-B14F-4D97-AF65-F5344CB8AC3E}">
        <p14:creationId xmlns:p14="http://schemas.microsoft.com/office/powerpoint/2010/main" val="39970088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1E365-6199-1E24-0795-7A07D58C780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CC90F3D-F028-EE81-338F-55E8692F049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ACAF781-3223-8D88-C431-887AFBA10AF7}"/>
              </a:ext>
            </a:extLst>
          </p:cNvPr>
          <p:cNvSpPr>
            <a:spLocks noGrp="1"/>
          </p:cNvSpPr>
          <p:nvPr>
            <p:ph type="body" idx="1"/>
          </p:nvPr>
        </p:nvSpPr>
        <p:spPr/>
        <p:txBody>
          <a:bodyPr/>
          <a:lstStyle/>
          <a:p>
            <a:r>
              <a:rPr lang="nl-NL" sz="1200" b="0" i="0" kern="1200" dirty="0">
                <a:solidFill>
                  <a:schemeClr val="tx1"/>
                </a:solidFill>
                <a:effectLst/>
                <a:latin typeface="Arial" panose="020B0604020202020204" pitchFamily="34" charset="0"/>
                <a:ea typeface="+mn-ea"/>
                <a:cs typeface="+mn-cs"/>
              </a:rPr>
              <a:t>Speel de quiz met je klasgenoten om te kijken wat je al weet over Werelderfgoed.</a:t>
            </a:r>
          </a:p>
          <a:p>
            <a:r>
              <a:rPr lang="nl-NL" sz="1200" b="0" i="0" kern="1200" dirty="0">
                <a:solidFill>
                  <a:schemeClr val="tx1"/>
                </a:solidFill>
                <a:effectLst/>
                <a:latin typeface="Arial" panose="020B0604020202020204" pitchFamily="34" charset="0"/>
                <a:ea typeface="+mn-ea"/>
                <a:cs typeface="+mn-cs"/>
              </a:rPr>
              <a:t>Check van tevoren of de quiz werkt.</a:t>
            </a:r>
          </a:p>
          <a:p>
            <a:endParaRPr lang="nl-NL" dirty="0"/>
          </a:p>
        </p:txBody>
      </p:sp>
      <p:sp>
        <p:nvSpPr>
          <p:cNvPr id="4" name="Tijdelijke aanduiding voor dianummer 3">
            <a:extLst>
              <a:ext uri="{FF2B5EF4-FFF2-40B4-BE49-F238E27FC236}">
                <a16:creationId xmlns:a16="http://schemas.microsoft.com/office/drawing/2014/main" id="{2F7EA3DD-5314-1214-3E90-4FE219D7D2A0}"/>
              </a:ext>
            </a:extLst>
          </p:cNvPr>
          <p:cNvSpPr>
            <a:spLocks noGrp="1"/>
          </p:cNvSpPr>
          <p:nvPr>
            <p:ph type="sldNum" sz="quarter" idx="5"/>
          </p:nvPr>
        </p:nvSpPr>
        <p:spPr/>
        <p:txBody>
          <a:bodyPr/>
          <a:lstStyle/>
          <a:p>
            <a:fld id="{4EF88EBC-B18D-9C43-9A73-61B547A48971}" type="slidenum">
              <a:rPr lang="nl-NL" smtClean="0"/>
              <a:t>21</a:t>
            </a:fld>
            <a:endParaRPr lang="nl-NL"/>
          </a:p>
        </p:txBody>
      </p:sp>
    </p:spTree>
    <p:extLst>
      <p:ext uri="{BB962C8B-B14F-4D97-AF65-F5344CB8AC3E}">
        <p14:creationId xmlns:p14="http://schemas.microsoft.com/office/powerpoint/2010/main" val="10948603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3FE21-8572-DC35-ED52-23A6CA76A09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2546CCE-82CA-0DAA-CE66-F859AB428CD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C9D8B0A-24DA-BC2C-9E3A-38CC0AAF5EF2}"/>
              </a:ext>
            </a:extLst>
          </p:cNvPr>
          <p:cNvSpPr>
            <a:spLocks noGrp="1"/>
          </p:cNvSpPr>
          <p:nvPr>
            <p:ph type="body" idx="1"/>
          </p:nvPr>
        </p:nvSpPr>
        <p:spPr/>
        <p:txBody>
          <a:bodyPr/>
          <a:lstStyle/>
          <a:p>
            <a:pPr marL="0" marR="0" lvl="0" indent="0" algn="l" defTabSz="457200" rtl="0" eaLnBrk="1" fontAlgn="auto" latinLnBrk="0" hangingPunct="1">
              <a:lnSpc>
                <a:spcPct val="117999"/>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mn-cs"/>
              </a:rPr>
              <a:t>Check van tevoren of de links het doen.</a:t>
            </a:r>
          </a:p>
          <a:p>
            <a:pPr marL="0" marR="0" lvl="0" indent="0" algn="l" defTabSz="457200" eaLnBrk="1" fontAlgn="auto" latinLnBrk="0" hangingPunct="1">
              <a:lnSpc>
                <a:spcPct val="117999"/>
              </a:lnSpc>
              <a:spcBef>
                <a:spcPts val="0"/>
              </a:spcBef>
              <a:spcAft>
                <a:spcPts val="0"/>
              </a:spcAft>
              <a:buClrTx/>
              <a:buSzTx/>
              <a:buFontTx/>
              <a:buNone/>
              <a:tabLst/>
              <a:defRPr/>
            </a:pPr>
            <a:endParaRPr lang="en-US" sz="1200" dirty="0"/>
          </a:p>
        </p:txBody>
      </p:sp>
      <p:sp>
        <p:nvSpPr>
          <p:cNvPr id="4" name="Tijdelijke aanduiding voor dianummer 3">
            <a:extLst>
              <a:ext uri="{FF2B5EF4-FFF2-40B4-BE49-F238E27FC236}">
                <a16:creationId xmlns:a16="http://schemas.microsoft.com/office/drawing/2014/main" id="{88E8A5C6-C4F8-CED3-CAD2-243ED1E16B19}"/>
              </a:ext>
            </a:extLst>
          </p:cNvPr>
          <p:cNvSpPr>
            <a:spLocks noGrp="1"/>
          </p:cNvSpPr>
          <p:nvPr>
            <p:ph type="sldNum" sz="quarter" idx="5"/>
          </p:nvPr>
        </p:nvSpPr>
        <p:spPr/>
        <p:txBody>
          <a:bodyPr/>
          <a:lstStyle/>
          <a:p>
            <a:fld id="{4EF88EBC-B18D-9C43-9A73-61B547A48971}" type="slidenum">
              <a:rPr lang="nl-NL" smtClean="0"/>
              <a:t>22</a:t>
            </a:fld>
            <a:endParaRPr lang="nl-NL"/>
          </a:p>
        </p:txBody>
      </p:sp>
    </p:spTree>
    <p:extLst>
      <p:ext uri="{BB962C8B-B14F-4D97-AF65-F5344CB8AC3E}">
        <p14:creationId xmlns:p14="http://schemas.microsoft.com/office/powerpoint/2010/main" val="34368079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mn-cs"/>
              </a:rPr>
              <a:t>Vraag of er nog vragen zijn. Sluit daarna je spreekbeurt af.</a:t>
            </a:r>
          </a:p>
        </p:txBody>
      </p:sp>
      <p:sp>
        <p:nvSpPr>
          <p:cNvPr id="4" name="Tijdelijke aanduiding voor dianummer 3"/>
          <p:cNvSpPr>
            <a:spLocks noGrp="1"/>
          </p:cNvSpPr>
          <p:nvPr>
            <p:ph type="sldNum" sz="quarter" idx="5"/>
          </p:nvPr>
        </p:nvSpPr>
        <p:spPr/>
        <p:txBody>
          <a:bodyPr/>
          <a:lstStyle/>
          <a:p>
            <a:fld id="{4EF88EBC-B18D-9C43-9A73-61B547A48971}" type="slidenum">
              <a:rPr lang="nl-NL" smtClean="0"/>
              <a:t>23</a:t>
            </a:fld>
            <a:endParaRPr lang="nl-NL"/>
          </a:p>
        </p:txBody>
      </p:sp>
    </p:spTree>
    <p:extLst>
      <p:ext uri="{BB962C8B-B14F-4D97-AF65-F5344CB8AC3E}">
        <p14:creationId xmlns:p14="http://schemas.microsoft.com/office/powerpoint/2010/main" val="962288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(Landen met erfgoed op de Werelderfgoedlijst beloven samen dat zij het Werelderfgoed beschermen en bewaren.</a:t>
            </a:r>
          </a:p>
          <a:p>
            <a:r>
              <a:rPr lang="nl-NL" dirty="0"/>
              <a:t>Alleen UNESCO kan een erfgoed tot Werelderfgoed benoemen. Zij besluiten of een gebied of gebouw wordt toegevoegd aan de Werelderfgoedlijst.</a:t>
            </a:r>
          </a:p>
          <a:p>
            <a:r>
              <a:rPr lang="nl-NL" dirty="0"/>
              <a:t>UNESCO is een internationale organisatie van de Verenigde Naties met als doel het streven naar Wereldvrede.</a:t>
            </a:r>
          </a:p>
          <a:p>
            <a:r>
              <a:rPr lang="nl-NL" dirty="0"/>
              <a:t>Dit doen ze door samen met andere landen te werken aan onderwijs, wetenschap en communicatie.)</a:t>
            </a:r>
          </a:p>
          <a:p>
            <a:endParaRPr lang="nl-NL" dirty="0"/>
          </a:p>
        </p:txBody>
      </p:sp>
      <p:sp>
        <p:nvSpPr>
          <p:cNvPr id="4" name="Tijdelijke aanduiding voor dianummer 3"/>
          <p:cNvSpPr>
            <a:spLocks noGrp="1"/>
          </p:cNvSpPr>
          <p:nvPr>
            <p:ph type="sldNum" sz="quarter" idx="5"/>
          </p:nvPr>
        </p:nvSpPr>
        <p:spPr/>
        <p:txBody>
          <a:bodyPr/>
          <a:lstStyle/>
          <a:p>
            <a:fld id="{4EF88EBC-B18D-9C43-9A73-61B547A48971}" type="slidenum">
              <a:rPr lang="nl-NL" smtClean="0"/>
              <a:t>3</a:t>
            </a:fld>
            <a:endParaRPr lang="nl-NL"/>
          </a:p>
        </p:txBody>
      </p:sp>
    </p:spTree>
    <p:extLst>
      <p:ext uri="{BB962C8B-B14F-4D97-AF65-F5344CB8AC3E}">
        <p14:creationId xmlns:p14="http://schemas.microsoft.com/office/powerpoint/2010/main" val="1891556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(Landen met erfgoed op de Werelderfgoedlijst beloven samen dat zij het Werelderfgoed beschermen en bewaren.</a:t>
            </a:r>
          </a:p>
          <a:p>
            <a:r>
              <a:rPr lang="nl-NL" dirty="0"/>
              <a:t>Alleen UNESCO kan een erfgoed tot Werelderfgoed benoemen. Zij besluiten of een gebied of gebouw wordt toegevoegd aan de Werelderfgoedlijst.</a:t>
            </a:r>
          </a:p>
          <a:p>
            <a:r>
              <a:rPr lang="nl-NL" dirty="0"/>
              <a:t>UNESCO is een internationale organisatie van de Verenigde Naties met als doel het streven naar Wereldvrede.</a:t>
            </a:r>
          </a:p>
          <a:p>
            <a:r>
              <a:rPr lang="nl-NL" dirty="0"/>
              <a:t>Dit doen ze door samen met andere landen te werken aan onderwijs, wetenschap en communicatie.)</a:t>
            </a:r>
          </a:p>
          <a:p>
            <a:endParaRPr lang="nl-NL" dirty="0"/>
          </a:p>
        </p:txBody>
      </p:sp>
      <p:sp>
        <p:nvSpPr>
          <p:cNvPr id="4" name="Tijdelijke aanduiding voor dianummer 3"/>
          <p:cNvSpPr>
            <a:spLocks noGrp="1"/>
          </p:cNvSpPr>
          <p:nvPr>
            <p:ph type="sldNum" sz="quarter" idx="5"/>
          </p:nvPr>
        </p:nvSpPr>
        <p:spPr/>
        <p:txBody>
          <a:bodyPr/>
          <a:lstStyle/>
          <a:p>
            <a:fld id="{4EF88EBC-B18D-9C43-9A73-61B547A48971}" type="slidenum">
              <a:rPr lang="nl-NL" smtClean="0"/>
              <a:t>4</a:t>
            </a:fld>
            <a:endParaRPr lang="nl-NL"/>
          </a:p>
        </p:txBody>
      </p:sp>
    </p:spTree>
    <p:extLst>
      <p:ext uri="{BB962C8B-B14F-4D97-AF65-F5344CB8AC3E}">
        <p14:creationId xmlns:p14="http://schemas.microsoft.com/office/powerpoint/2010/main" val="450615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563A0-F3EB-2419-5905-09030B73812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62A329-CAFD-EFB9-FF5F-733E90461E3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7B99D22-436C-D6EE-5BE4-7B15A4F21D67}"/>
              </a:ext>
            </a:extLst>
          </p:cNvPr>
          <p:cNvSpPr>
            <a:spLocks noGrp="1"/>
          </p:cNvSpPr>
          <p:nvPr>
            <p:ph type="body" idx="1"/>
          </p:nvPr>
        </p:nvSpPr>
        <p:spPr/>
        <p:txBody>
          <a:bodyPr/>
          <a:lstStyle/>
          <a:p>
            <a:r>
              <a:rPr lang="nl-NL" dirty="0"/>
              <a:t>(Landen met erfgoed op de Werelderfgoedlijst beloven samen dat zij het Werelderfgoed beschermen en bewaren.</a:t>
            </a:r>
          </a:p>
          <a:p>
            <a:r>
              <a:rPr lang="nl-NL" dirty="0"/>
              <a:t>Alleen UNESCO kan een erfgoed tot Werelderfgoed benoemen. Zij besluiten of een gebied of gebouw wordt toegevoegd aan de Werelderfgoedlijst.</a:t>
            </a:r>
          </a:p>
          <a:p>
            <a:r>
              <a:rPr lang="nl-NL" dirty="0"/>
              <a:t>UNESCO is een internationale organisatie van de Verenigde Naties met als doel het streven naar Wereldvrede.</a:t>
            </a:r>
          </a:p>
          <a:p>
            <a:r>
              <a:rPr lang="nl-NL" dirty="0"/>
              <a:t>Dit doen ze door samen met andere landen te werken aan onderwijs, wetenschap en communicatie.)</a:t>
            </a:r>
          </a:p>
          <a:p>
            <a:endParaRPr lang="nl-NL" dirty="0"/>
          </a:p>
        </p:txBody>
      </p:sp>
      <p:sp>
        <p:nvSpPr>
          <p:cNvPr id="4" name="Tijdelijke aanduiding voor dianummer 3">
            <a:extLst>
              <a:ext uri="{FF2B5EF4-FFF2-40B4-BE49-F238E27FC236}">
                <a16:creationId xmlns:a16="http://schemas.microsoft.com/office/drawing/2014/main" id="{6FCF1AE5-3366-86A1-D78A-EFEE8918B155}"/>
              </a:ext>
            </a:extLst>
          </p:cNvPr>
          <p:cNvSpPr>
            <a:spLocks noGrp="1"/>
          </p:cNvSpPr>
          <p:nvPr>
            <p:ph type="sldNum" sz="quarter" idx="5"/>
          </p:nvPr>
        </p:nvSpPr>
        <p:spPr/>
        <p:txBody>
          <a:bodyPr/>
          <a:lstStyle/>
          <a:p>
            <a:fld id="{4EF88EBC-B18D-9C43-9A73-61B547A48971}" type="slidenum">
              <a:rPr lang="nl-NL" smtClean="0"/>
              <a:t>5</a:t>
            </a:fld>
            <a:endParaRPr lang="nl-NL"/>
          </a:p>
        </p:txBody>
      </p:sp>
    </p:spTree>
    <p:extLst>
      <p:ext uri="{BB962C8B-B14F-4D97-AF65-F5344CB8AC3E}">
        <p14:creationId xmlns:p14="http://schemas.microsoft.com/office/powerpoint/2010/main" val="3660783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24C92-2434-6322-0AF1-90176CA25BF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38CFFA5-9A34-2A8C-20A7-5D425C3D9D7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C041471-A9EB-14DE-21FB-18D2A4A8B099}"/>
              </a:ext>
            </a:extLst>
          </p:cNvPr>
          <p:cNvSpPr>
            <a:spLocks noGrp="1"/>
          </p:cNvSpPr>
          <p:nvPr>
            <p:ph type="body" idx="1"/>
          </p:nvPr>
        </p:nvSpPr>
        <p:spPr/>
        <p:txBody>
          <a:bodyPr/>
          <a:lstStyle/>
          <a:p>
            <a:r>
              <a:rPr lang="nl-NL" dirty="0"/>
              <a:t>Op de UNESCO Werelderfgoedlijst staan bijvoorbeeld:</a:t>
            </a:r>
          </a:p>
          <a:p>
            <a:r>
              <a:rPr lang="nl-NL" dirty="0"/>
              <a:t>- Grand </a:t>
            </a:r>
            <a:r>
              <a:rPr lang="nl-NL" dirty="0" err="1"/>
              <a:t>Canyon</a:t>
            </a:r>
            <a:r>
              <a:rPr lang="nl-NL" dirty="0"/>
              <a:t> in de Verenigde Staten</a:t>
            </a:r>
          </a:p>
          <a:p>
            <a:r>
              <a:rPr lang="nl-NL" dirty="0"/>
              <a:t>- Piramides van Gizeh in Egypte</a:t>
            </a:r>
          </a:p>
          <a:p>
            <a:r>
              <a:rPr lang="nl-NL" dirty="0"/>
              <a:t>Maar ook de Chinese muur in China, het Great Barrier Reef in Australië of het </a:t>
            </a:r>
            <a:r>
              <a:rPr lang="nl-NL" dirty="0" err="1"/>
              <a:t>Serengeti</a:t>
            </a:r>
            <a:r>
              <a:rPr lang="nl-NL" dirty="0"/>
              <a:t> Park in Tanzania.</a:t>
            </a:r>
          </a:p>
          <a:p>
            <a:r>
              <a:rPr lang="nl-NL" dirty="0"/>
              <a:t>Werelderfgoed is of een uniek natuurgebied die nergens anders in de wereld terug te vinden is (zoals bijvoorbeeld de Grand </a:t>
            </a:r>
            <a:r>
              <a:rPr lang="nl-NL" dirty="0" err="1"/>
              <a:t>Canyon</a:t>
            </a:r>
            <a:r>
              <a:rPr lang="nl-NL" dirty="0"/>
              <a:t>, het Great Barrier Reef en bij ons de Waddenzee).</a:t>
            </a:r>
          </a:p>
          <a:p>
            <a:r>
              <a:rPr lang="nl-NL" dirty="0"/>
              <a:t>Of een bouwwerk die door mensen is gemaakt (bijvoorbeeld gebouwen of gebieden zoals piramides, paleizen, molens, de Chinese muur of bij ons dichtbij de grens van het Romeinse rijk).</a:t>
            </a:r>
          </a:p>
          <a:p>
            <a:r>
              <a:rPr lang="nl-NL" dirty="0"/>
              <a:t>Lijst &amp; kaart van al het Werelderfgoed in de wereld is te vinden op </a:t>
            </a:r>
            <a:r>
              <a:rPr lang="nl-NL" dirty="0" err="1"/>
              <a:t>www.unesco.nl</a:t>
            </a:r>
            <a:r>
              <a:rPr lang="nl-NL" dirty="0"/>
              <a:t>.</a:t>
            </a:r>
          </a:p>
          <a:p>
            <a:r>
              <a:rPr lang="nl-NL" dirty="0"/>
              <a:t>(De foto’s komen van </a:t>
            </a:r>
            <a:r>
              <a:rPr lang="nl-NL" dirty="0" err="1"/>
              <a:t>www.unesco.nl</a:t>
            </a:r>
            <a:r>
              <a:rPr lang="nl-NL" dirty="0"/>
              <a:t> via link van de </a:t>
            </a:r>
            <a:r>
              <a:rPr lang="nl-NL" dirty="0" err="1"/>
              <a:t>Werelderfgoedkaart</a:t>
            </a:r>
            <a:r>
              <a:rPr lang="nl-NL" dirty="0"/>
              <a:t> hierboven)</a:t>
            </a:r>
          </a:p>
          <a:p>
            <a:endParaRPr lang="nl-NL" dirty="0"/>
          </a:p>
        </p:txBody>
      </p:sp>
      <p:sp>
        <p:nvSpPr>
          <p:cNvPr id="4" name="Tijdelijke aanduiding voor dianummer 3">
            <a:extLst>
              <a:ext uri="{FF2B5EF4-FFF2-40B4-BE49-F238E27FC236}">
                <a16:creationId xmlns:a16="http://schemas.microsoft.com/office/drawing/2014/main" id="{F9EB9D7E-4194-8462-A783-33162BE60EF8}"/>
              </a:ext>
            </a:extLst>
          </p:cNvPr>
          <p:cNvSpPr>
            <a:spLocks noGrp="1"/>
          </p:cNvSpPr>
          <p:nvPr>
            <p:ph type="sldNum" sz="quarter" idx="5"/>
          </p:nvPr>
        </p:nvSpPr>
        <p:spPr/>
        <p:txBody>
          <a:bodyPr/>
          <a:lstStyle/>
          <a:p>
            <a:fld id="{4EF88EBC-B18D-9C43-9A73-61B547A48971}" type="slidenum">
              <a:rPr lang="nl-NL" smtClean="0"/>
              <a:t>6</a:t>
            </a:fld>
            <a:endParaRPr lang="nl-NL"/>
          </a:p>
        </p:txBody>
      </p:sp>
    </p:spTree>
    <p:extLst>
      <p:ext uri="{BB962C8B-B14F-4D97-AF65-F5344CB8AC3E}">
        <p14:creationId xmlns:p14="http://schemas.microsoft.com/office/powerpoint/2010/main" val="2943679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a:solidFill>
                  <a:schemeClr val="tx1"/>
                </a:solidFill>
                <a:effectLst/>
                <a:latin typeface="Arial" panose="020B0604020202020204" pitchFamily="34" charset="0"/>
                <a:ea typeface="+mn-ea"/>
                <a:cs typeface="+mn-cs"/>
              </a:rPr>
              <a:t>Bekijk de kaart.</a:t>
            </a:r>
          </a:p>
          <a:p>
            <a:r>
              <a:rPr lang="nl-NL" sz="1200" b="0" i="0" kern="1200" dirty="0">
                <a:solidFill>
                  <a:schemeClr val="tx1"/>
                </a:solidFill>
                <a:effectLst/>
                <a:latin typeface="Arial" panose="020B0604020202020204" pitchFamily="34" charset="0"/>
                <a:ea typeface="+mn-ea"/>
                <a:cs typeface="+mn-cs"/>
              </a:rPr>
              <a:t>Wijs het Werelderfgoed aan voor je klasgenoten.</a:t>
            </a:r>
          </a:p>
          <a:p>
            <a:r>
              <a:rPr lang="nl-NL" sz="1200" b="0" i="0" kern="1200" dirty="0">
                <a:solidFill>
                  <a:schemeClr val="tx1"/>
                </a:solidFill>
                <a:effectLst/>
                <a:latin typeface="Arial" panose="020B0604020202020204" pitchFamily="34" charset="0"/>
                <a:ea typeface="+mn-ea"/>
                <a:cs typeface="+mn-cs"/>
              </a:rPr>
              <a:t>Tip: Oefen een paar keer vooraf hardop de namen van het Werelderfgoed.</a:t>
            </a:r>
          </a:p>
          <a:p>
            <a:r>
              <a:rPr lang="nl-NL" sz="1200" b="0" i="0" kern="1200" dirty="0">
                <a:solidFill>
                  <a:schemeClr val="tx1"/>
                </a:solidFill>
                <a:effectLst/>
                <a:latin typeface="Arial" panose="020B0604020202020204" pitchFamily="34" charset="0"/>
                <a:ea typeface="+mn-ea"/>
                <a:cs typeface="+mn-cs"/>
              </a:rPr>
              <a:t>Goed voor je </a:t>
            </a:r>
            <a:r>
              <a:rPr lang="nl-NL" sz="1200" b="0" i="0" kern="1200" dirty="0" err="1">
                <a:solidFill>
                  <a:schemeClr val="tx1"/>
                </a:solidFill>
                <a:effectLst/>
                <a:latin typeface="Arial" panose="020B0604020202020204" pitchFamily="34" charset="0"/>
                <a:ea typeface="+mn-ea"/>
                <a:cs typeface="+mn-cs"/>
              </a:rPr>
              <a:t>topo</a:t>
            </a:r>
            <a:r>
              <a:rPr lang="nl-NL" sz="1200" b="0" i="0" kern="1200" dirty="0">
                <a:solidFill>
                  <a:schemeClr val="tx1"/>
                </a:solidFill>
                <a:effectLst/>
                <a:latin typeface="Arial" panose="020B0604020202020204" pitchFamily="34" charset="0"/>
                <a:ea typeface="+mn-ea"/>
                <a:cs typeface="+mn-cs"/>
              </a:rPr>
              <a:t>-kennis:</a:t>
            </a:r>
          </a:p>
          <a:p>
            <a:r>
              <a:rPr lang="nl-NL" sz="1200" b="0" i="0" kern="1200" dirty="0">
                <a:solidFill>
                  <a:schemeClr val="tx1"/>
                </a:solidFill>
                <a:effectLst/>
                <a:latin typeface="Arial" panose="020B0604020202020204" pitchFamily="34" charset="0"/>
                <a:ea typeface="+mn-ea"/>
                <a:cs typeface="+mn-cs"/>
              </a:rPr>
              <a:t>- Schokland ligt in de Noordoostpolder.</a:t>
            </a:r>
          </a:p>
          <a:p>
            <a:r>
              <a:rPr lang="nl-NL" sz="1200" b="0" i="0" kern="1200" dirty="0">
                <a:solidFill>
                  <a:schemeClr val="tx1"/>
                </a:solidFill>
                <a:effectLst/>
                <a:latin typeface="Arial" panose="020B0604020202020204" pitchFamily="34" charset="0"/>
                <a:ea typeface="+mn-ea"/>
                <a:cs typeface="+mn-cs"/>
              </a:rPr>
              <a:t>- De Hollandse Waterlinies: van 20 km boven Amsterdam tot aan de Biesbosch.</a:t>
            </a:r>
          </a:p>
          <a:p>
            <a:r>
              <a:rPr lang="nl-NL" sz="1200" b="0" i="0" kern="1200" dirty="0">
                <a:solidFill>
                  <a:schemeClr val="tx1"/>
                </a:solidFill>
                <a:effectLst/>
                <a:latin typeface="Arial" panose="020B0604020202020204" pitchFamily="34" charset="0"/>
                <a:ea typeface="+mn-ea"/>
                <a:cs typeface="+mn-cs"/>
              </a:rPr>
              <a:t>- Het Molencomplex Kinderdijk-Elshout is te vinden in Zuid-Holland.</a:t>
            </a:r>
          </a:p>
          <a:p>
            <a:r>
              <a:rPr lang="nl-NL" sz="1200" b="0" i="0" kern="1200" dirty="0">
                <a:solidFill>
                  <a:schemeClr val="tx1"/>
                </a:solidFill>
                <a:effectLst/>
                <a:latin typeface="Arial" panose="020B0604020202020204" pitchFamily="34" charset="0"/>
                <a:ea typeface="+mn-ea"/>
                <a:cs typeface="+mn-cs"/>
              </a:rPr>
              <a:t>- Het Ingenieur Woudagemaal staat in Lemmer in Friesland.</a:t>
            </a:r>
          </a:p>
          <a:p>
            <a:r>
              <a:rPr lang="nl-NL" sz="1200" b="0" i="0" kern="1200" dirty="0">
                <a:solidFill>
                  <a:schemeClr val="tx1"/>
                </a:solidFill>
                <a:effectLst/>
                <a:latin typeface="Arial" panose="020B0604020202020204" pitchFamily="34" charset="0"/>
                <a:ea typeface="+mn-ea"/>
                <a:cs typeface="+mn-cs"/>
              </a:rPr>
              <a:t>- De historische binnenstad van Willemstad vind je op het eiland Curaçao. Het eiland ligt in de Caraïbische Zee, voor de kust van Venezuela. Curaçao is een land binnen ons Koninkrijk.</a:t>
            </a:r>
          </a:p>
          <a:p>
            <a:r>
              <a:rPr lang="nl-NL" sz="1200" b="0" i="0" kern="1200" dirty="0">
                <a:solidFill>
                  <a:schemeClr val="tx1"/>
                </a:solidFill>
                <a:effectLst/>
                <a:latin typeface="Arial" panose="020B0604020202020204" pitchFamily="34" charset="0"/>
                <a:ea typeface="+mn-ea"/>
                <a:cs typeface="+mn-cs"/>
              </a:rPr>
              <a:t>- Droogmakerij De Beemster ligt in Noord-Holland.</a:t>
            </a:r>
          </a:p>
          <a:p>
            <a:r>
              <a:rPr lang="nl-NL" sz="1200" b="0" i="0" kern="1200" dirty="0">
                <a:solidFill>
                  <a:schemeClr val="tx1"/>
                </a:solidFill>
                <a:effectLst/>
                <a:latin typeface="Arial" panose="020B0604020202020204" pitchFamily="34" charset="0"/>
                <a:ea typeface="+mn-ea"/>
                <a:cs typeface="+mn-cs"/>
              </a:rPr>
              <a:t>- Het Rietveld Schröderhuis staat in de stad Utrecht.</a:t>
            </a:r>
          </a:p>
          <a:p>
            <a:r>
              <a:rPr lang="nl-NL" sz="1200" b="0" i="0" kern="1200" dirty="0">
                <a:solidFill>
                  <a:schemeClr val="tx1"/>
                </a:solidFill>
                <a:effectLst/>
                <a:latin typeface="Arial" panose="020B0604020202020204" pitchFamily="34" charset="0"/>
                <a:ea typeface="+mn-ea"/>
                <a:cs typeface="+mn-cs"/>
              </a:rPr>
              <a:t>- De Waddenzee bevindt zich boven de Afsluitdijk.</a:t>
            </a:r>
          </a:p>
          <a:p>
            <a:r>
              <a:rPr lang="nl-NL" sz="1200" b="0" i="0" kern="1200" dirty="0">
                <a:solidFill>
                  <a:schemeClr val="tx1"/>
                </a:solidFill>
                <a:effectLst/>
                <a:latin typeface="Arial" panose="020B0604020202020204" pitchFamily="34" charset="0"/>
                <a:ea typeface="+mn-ea"/>
                <a:cs typeface="+mn-cs"/>
              </a:rPr>
              <a:t>- De Grachtengordel vind je in de stad Amsterdam.</a:t>
            </a:r>
          </a:p>
          <a:p>
            <a:r>
              <a:rPr lang="nl-NL" sz="1200" b="0" i="0" kern="1200" dirty="0">
                <a:solidFill>
                  <a:schemeClr val="tx1"/>
                </a:solidFill>
                <a:effectLst/>
                <a:latin typeface="Arial" panose="020B0604020202020204" pitchFamily="34" charset="0"/>
                <a:ea typeface="+mn-ea"/>
                <a:cs typeface="+mn-cs"/>
              </a:rPr>
              <a:t>- De Van Nellefabriek staat in Rotterdam.</a:t>
            </a:r>
          </a:p>
          <a:p>
            <a:r>
              <a:rPr lang="nl-NL" sz="1200" b="0" i="0" kern="1200" dirty="0">
                <a:solidFill>
                  <a:schemeClr val="tx1"/>
                </a:solidFill>
                <a:effectLst/>
                <a:latin typeface="Arial" panose="020B0604020202020204" pitchFamily="34" charset="0"/>
                <a:ea typeface="+mn-ea"/>
                <a:cs typeface="+mn-cs"/>
              </a:rPr>
              <a:t>- Bij de Koloniën van Weldadigheid liggen Veenhuizen, Frederiksoord en Wilhelminaoord in Drenthe, en voor een heel klein stukje in Friesland. En de Wortelkolonie ligt in België.</a:t>
            </a:r>
          </a:p>
          <a:p>
            <a:r>
              <a:rPr lang="nl-NL" sz="1200" b="0" i="0" kern="1200" dirty="0">
                <a:solidFill>
                  <a:schemeClr val="tx1"/>
                </a:solidFill>
                <a:effectLst/>
                <a:latin typeface="Arial" panose="020B0604020202020204" pitchFamily="34" charset="0"/>
                <a:ea typeface="+mn-ea"/>
                <a:cs typeface="+mn-cs"/>
              </a:rPr>
              <a:t>- De Neder-Germaanse Limes is een deel van de vroegere grens van het Romeinse Rijk en loopt langs de Rijn van Katwijk in Nederland naar </a:t>
            </a:r>
            <a:r>
              <a:rPr lang="nl-NL" sz="1200" b="0" i="0" kern="1200" dirty="0" err="1">
                <a:solidFill>
                  <a:schemeClr val="tx1"/>
                </a:solidFill>
                <a:effectLst/>
                <a:latin typeface="Arial" panose="020B0604020202020204" pitchFamily="34" charset="0"/>
                <a:ea typeface="+mn-ea"/>
                <a:cs typeface="+mn-cs"/>
              </a:rPr>
              <a:t>Remagen</a:t>
            </a:r>
            <a:r>
              <a:rPr lang="nl-NL" sz="1200" b="0" i="0" kern="1200" dirty="0">
                <a:solidFill>
                  <a:schemeClr val="tx1"/>
                </a:solidFill>
                <a:effectLst/>
                <a:latin typeface="Arial" panose="020B0604020202020204" pitchFamily="34" charset="0"/>
                <a:ea typeface="+mn-ea"/>
                <a:cs typeface="+mn-cs"/>
              </a:rPr>
              <a:t> in Duitsland.</a:t>
            </a:r>
          </a:p>
          <a:p>
            <a:r>
              <a:rPr lang="nl-NL" dirty="0"/>
              <a:t>- </a:t>
            </a:r>
            <a:r>
              <a:rPr lang="nl-NL" dirty="0" err="1"/>
              <a:t>Eise</a:t>
            </a:r>
            <a:r>
              <a:rPr lang="nl-NL" dirty="0"/>
              <a:t> </a:t>
            </a:r>
            <a:r>
              <a:rPr lang="nl-NL" dirty="0" err="1"/>
              <a:t>Eisinga</a:t>
            </a:r>
            <a:r>
              <a:rPr lang="nl-NL" dirty="0"/>
              <a:t> Planetarium ligt in de provincie Friesland, in de stad Franeker.</a:t>
            </a:r>
          </a:p>
        </p:txBody>
      </p:sp>
      <p:sp>
        <p:nvSpPr>
          <p:cNvPr id="4" name="Tijdelijke aanduiding voor dianummer 3"/>
          <p:cNvSpPr>
            <a:spLocks noGrp="1"/>
          </p:cNvSpPr>
          <p:nvPr>
            <p:ph type="sldNum" sz="quarter" idx="5"/>
          </p:nvPr>
        </p:nvSpPr>
        <p:spPr/>
        <p:txBody>
          <a:bodyPr/>
          <a:lstStyle/>
          <a:p>
            <a:fld id="{4EF88EBC-B18D-9C43-9A73-61B547A48971}" type="slidenum">
              <a:rPr lang="nl-NL" smtClean="0"/>
              <a:t>7</a:t>
            </a:fld>
            <a:endParaRPr lang="nl-NL"/>
          </a:p>
        </p:txBody>
      </p:sp>
    </p:spTree>
    <p:extLst>
      <p:ext uri="{BB962C8B-B14F-4D97-AF65-F5344CB8AC3E}">
        <p14:creationId xmlns:p14="http://schemas.microsoft.com/office/powerpoint/2010/main" val="1418035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90125-0A3A-52A9-9480-67C02001576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E443384-FA9D-5AC3-B592-0200B20B60A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AA7C9AB-7304-8567-4941-1C7386423294}"/>
              </a:ext>
            </a:extLst>
          </p:cNvPr>
          <p:cNvSpPr>
            <a:spLocks noGrp="1"/>
          </p:cNvSpPr>
          <p:nvPr>
            <p:ph type="body" idx="1"/>
          </p:nvPr>
        </p:nvSpPr>
        <p:spPr/>
        <p:txBody>
          <a:bodyPr/>
          <a:lstStyle/>
          <a:p>
            <a:r>
              <a:rPr lang="nl-NL" dirty="0"/>
              <a:t>Vertel over Schokland en omgeving:</a:t>
            </a:r>
          </a:p>
          <a:p>
            <a:r>
              <a:rPr lang="nl-NL" dirty="0"/>
              <a:t>- Eeuwenlang lag Schokland als eiland in de Zuiderzee.</a:t>
            </a:r>
          </a:p>
          <a:p>
            <a:r>
              <a:rPr lang="nl-NL" dirty="0"/>
              <a:t>- Vanaf de drooglegging van de Noordoostpolder (1942) is het eiland omringd met land en niet langer door water.</a:t>
            </a:r>
          </a:p>
          <a:p>
            <a:r>
              <a:rPr lang="nl-NL" dirty="0"/>
              <a:t>(Je kunt de vormen van het eiland nog zien als je op een kaart of op </a:t>
            </a:r>
            <a:r>
              <a:rPr lang="nl-NL" dirty="0" err="1"/>
              <a:t>googlemaps</a:t>
            </a:r>
            <a:r>
              <a:rPr lang="nl-NL" dirty="0"/>
              <a:t> kijkt.)</a:t>
            </a:r>
          </a:p>
          <a:p>
            <a:r>
              <a:rPr lang="nl-NL" dirty="0"/>
              <a:t>- In Schokland en omgeving zijn mensensporen gevonden die teruggaan tot ver in de prehistorie. Dat is al meer dan 6000 jaar geleden. Wat kun je nog meer vertellen over dit Werelderfgoed?</a:t>
            </a:r>
          </a:p>
          <a:p>
            <a:endParaRPr lang="nl-NL" dirty="0"/>
          </a:p>
          <a:p>
            <a:r>
              <a:rPr lang="nl-NL" dirty="0"/>
              <a:t>Meer informatie en foto’s: </a:t>
            </a:r>
            <a:r>
              <a:rPr lang="nl-NL" dirty="0" err="1"/>
              <a:t>www.werelderfgoed.nl</a:t>
            </a:r>
            <a:endParaRPr lang="nl-NL" dirty="0"/>
          </a:p>
          <a:p>
            <a:endParaRPr lang="nl-NL" dirty="0"/>
          </a:p>
        </p:txBody>
      </p:sp>
      <p:sp>
        <p:nvSpPr>
          <p:cNvPr id="4" name="Tijdelijke aanduiding voor dianummer 3">
            <a:extLst>
              <a:ext uri="{FF2B5EF4-FFF2-40B4-BE49-F238E27FC236}">
                <a16:creationId xmlns:a16="http://schemas.microsoft.com/office/drawing/2014/main" id="{AD6B6D04-8B9E-8203-93F5-BE9A26F227B3}"/>
              </a:ext>
            </a:extLst>
          </p:cNvPr>
          <p:cNvSpPr>
            <a:spLocks noGrp="1"/>
          </p:cNvSpPr>
          <p:nvPr>
            <p:ph type="sldNum" sz="quarter" idx="5"/>
          </p:nvPr>
        </p:nvSpPr>
        <p:spPr/>
        <p:txBody>
          <a:bodyPr/>
          <a:lstStyle/>
          <a:p>
            <a:fld id="{4EF88EBC-B18D-9C43-9A73-61B547A48971}" type="slidenum">
              <a:rPr lang="nl-NL" smtClean="0"/>
              <a:t>8</a:t>
            </a:fld>
            <a:endParaRPr lang="nl-NL"/>
          </a:p>
        </p:txBody>
      </p:sp>
    </p:spTree>
    <p:extLst>
      <p:ext uri="{BB962C8B-B14F-4D97-AF65-F5344CB8AC3E}">
        <p14:creationId xmlns:p14="http://schemas.microsoft.com/office/powerpoint/2010/main" val="1123254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BB85-D5DD-1100-DF7C-B8E385312EC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DE4AB16-AD0B-3B51-8665-3BCC9CC2960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C5F4875-5131-4958-103D-4DA586427FED}"/>
              </a:ext>
            </a:extLst>
          </p:cNvPr>
          <p:cNvSpPr>
            <a:spLocks noGrp="1"/>
          </p:cNvSpPr>
          <p:nvPr>
            <p:ph type="body" idx="1"/>
          </p:nvPr>
        </p:nvSpPr>
        <p:spPr/>
        <p:txBody>
          <a:bodyPr/>
          <a:lstStyle/>
          <a:p>
            <a:r>
              <a:rPr lang="nl-NL" sz="1200" b="0" i="0" kern="1200" dirty="0">
                <a:solidFill>
                  <a:schemeClr val="tx1"/>
                </a:solidFill>
                <a:effectLst/>
                <a:latin typeface="Arial" panose="020B0604020202020204" pitchFamily="34" charset="0"/>
                <a:ea typeface="+mn-ea"/>
                <a:cs typeface="+mn-cs"/>
              </a:rPr>
              <a:t>Vertel over de Hollandse Waterlinies. :</a:t>
            </a:r>
          </a:p>
          <a:p>
            <a:r>
              <a:rPr lang="nl-NL" sz="1200" b="0" i="0" kern="1200" dirty="0">
                <a:solidFill>
                  <a:schemeClr val="tx1"/>
                </a:solidFill>
                <a:effectLst/>
                <a:latin typeface="Arial" panose="020B0604020202020204" pitchFamily="34" charset="0"/>
                <a:ea typeface="+mn-ea"/>
                <a:cs typeface="+mn-cs"/>
              </a:rPr>
              <a:t>- De Hollandse Waterlinies zijn 220 kilometer lang en lopen van 20 kilometer boven Amsterdam tot aan de Biesbosch.</a:t>
            </a:r>
          </a:p>
          <a:p>
            <a:r>
              <a:rPr lang="nl-NL" sz="1200" b="0" i="0" kern="1200" dirty="0">
                <a:solidFill>
                  <a:schemeClr val="tx1"/>
                </a:solidFill>
                <a:effectLst/>
                <a:latin typeface="Arial" panose="020B0604020202020204" pitchFamily="34" charset="0"/>
                <a:ea typeface="+mn-ea"/>
                <a:cs typeface="+mn-cs"/>
              </a:rPr>
              <a:t>- Bij de Waterlinies gebruikten de militairen water om de vijand op een afstand te houden. Grote stukken land werden dan onder water gezet. (Dit heet inunderen.)</a:t>
            </a:r>
          </a:p>
          <a:p>
            <a:r>
              <a:rPr lang="nl-NL" sz="1200" b="0" i="0" kern="1200" dirty="0">
                <a:solidFill>
                  <a:schemeClr val="tx1"/>
                </a:solidFill>
                <a:effectLst/>
                <a:latin typeface="Arial" panose="020B0604020202020204" pitchFamily="34" charset="0"/>
                <a:ea typeface="+mn-ea"/>
                <a:cs typeface="+mn-cs"/>
              </a:rPr>
              <a:t>- De linies zijn wel 3 keer gemobiliseerd. Dit betekent dat er militairen op de forten zaten om zich voor te bereiden voor de vijand.</a:t>
            </a:r>
          </a:p>
          <a:p>
            <a:endParaRPr lang="nl-NL" sz="1200" b="0" i="0" kern="1200" dirty="0">
              <a:solidFill>
                <a:schemeClr val="tx1"/>
              </a:solidFill>
              <a:effectLst/>
              <a:latin typeface="Arial" panose="020B0604020202020204" pitchFamily="34" charset="0"/>
              <a:ea typeface="+mn-ea"/>
              <a:cs typeface="+mn-cs"/>
            </a:endParaRPr>
          </a:p>
          <a:p>
            <a:r>
              <a:rPr lang="nl-NL" sz="1200" b="0" i="0" kern="1200" dirty="0">
                <a:solidFill>
                  <a:schemeClr val="tx1"/>
                </a:solidFill>
                <a:effectLst/>
                <a:latin typeface="Arial" panose="020B0604020202020204" pitchFamily="34" charset="0"/>
                <a:ea typeface="+mn-ea"/>
                <a:cs typeface="+mn-cs"/>
              </a:rPr>
              <a:t>Wat kun je nog meer vertellen over dit Werelderfgoed?</a:t>
            </a:r>
          </a:p>
          <a:p>
            <a:r>
              <a:rPr lang="nl-NL" sz="1200" b="0" i="0" kern="1200" dirty="0">
                <a:solidFill>
                  <a:schemeClr val="tx1"/>
                </a:solidFill>
                <a:effectLst/>
                <a:latin typeface="Arial" panose="020B0604020202020204" pitchFamily="34" charset="0"/>
                <a:ea typeface="+mn-ea"/>
                <a:cs typeface="+mn-cs"/>
              </a:rPr>
              <a:t>Meer informatie en foto’s: </a:t>
            </a:r>
            <a:r>
              <a:rPr lang="nl-NL" sz="1200" b="0" i="0" kern="1200" dirty="0" err="1">
                <a:solidFill>
                  <a:schemeClr val="tx1"/>
                </a:solidFill>
                <a:effectLst/>
                <a:latin typeface="Arial" panose="020B0604020202020204" pitchFamily="34" charset="0"/>
                <a:ea typeface="+mn-ea"/>
                <a:cs typeface="+mn-cs"/>
              </a:rPr>
              <a:t>www.werelderfgoed.nl</a:t>
            </a:r>
            <a:endParaRPr lang="nl-NL" sz="1200" b="0" i="0" kern="1200" dirty="0">
              <a:solidFill>
                <a:schemeClr val="tx1"/>
              </a:solidFill>
              <a:effectLst/>
              <a:latin typeface="Arial" panose="020B0604020202020204" pitchFamily="34" charset="0"/>
              <a:ea typeface="+mn-ea"/>
              <a:cs typeface="+mn-cs"/>
            </a:endParaRPr>
          </a:p>
          <a:p>
            <a:endParaRPr lang="nl-NL" dirty="0"/>
          </a:p>
        </p:txBody>
      </p:sp>
      <p:sp>
        <p:nvSpPr>
          <p:cNvPr id="4" name="Tijdelijke aanduiding voor dianummer 3">
            <a:extLst>
              <a:ext uri="{FF2B5EF4-FFF2-40B4-BE49-F238E27FC236}">
                <a16:creationId xmlns:a16="http://schemas.microsoft.com/office/drawing/2014/main" id="{84E6CA5D-2BD5-2C1F-ECD7-D7F6A4C493DA}"/>
              </a:ext>
            </a:extLst>
          </p:cNvPr>
          <p:cNvSpPr>
            <a:spLocks noGrp="1"/>
          </p:cNvSpPr>
          <p:nvPr>
            <p:ph type="sldNum" sz="quarter" idx="5"/>
          </p:nvPr>
        </p:nvSpPr>
        <p:spPr/>
        <p:txBody>
          <a:bodyPr/>
          <a:lstStyle/>
          <a:p>
            <a:fld id="{4EF88EBC-B18D-9C43-9A73-61B547A48971}" type="slidenum">
              <a:rPr lang="nl-NL" smtClean="0"/>
              <a:t>9</a:t>
            </a:fld>
            <a:endParaRPr lang="nl-NL"/>
          </a:p>
        </p:txBody>
      </p:sp>
    </p:spTree>
    <p:extLst>
      <p:ext uri="{BB962C8B-B14F-4D97-AF65-F5344CB8AC3E}">
        <p14:creationId xmlns:p14="http://schemas.microsoft.com/office/powerpoint/2010/main" val="2365212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2AB967-3D46-296A-43FE-896762FA3932}"/>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C71329C0-F640-5760-9F18-98620BD750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AC678B93-0B72-34DA-97FB-1E1DE54AC07C}"/>
              </a:ext>
            </a:extLst>
          </p:cNvPr>
          <p:cNvSpPr>
            <a:spLocks noGrp="1"/>
          </p:cNvSpPr>
          <p:nvPr>
            <p:ph type="dt" sz="half" idx="10"/>
          </p:nvPr>
        </p:nvSpPr>
        <p:spPr/>
        <p:txBody>
          <a:bodyPr/>
          <a:lstStyle/>
          <a:p>
            <a:fld id="{6F95F9C8-3AB6-4942-B97E-E8BB9C539F04}" type="datetimeFigureOut">
              <a:rPr lang="nl-NL" smtClean="0"/>
              <a:t>10-10-2025</a:t>
            </a:fld>
            <a:endParaRPr lang="nl-NL"/>
          </a:p>
        </p:txBody>
      </p:sp>
      <p:sp>
        <p:nvSpPr>
          <p:cNvPr id="5" name="Tijdelijke aanduiding voor voettekst 4">
            <a:extLst>
              <a:ext uri="{FF2B5EF4-FFF2-40B4-BE49-F238E27FC236}">
                <a16:creationId xmlns:a16="http://schemas.microsoft.com/office/drawing/2014/main" id="{1EF26B8A-579A-18CC-8C52-E9C1E6A40DF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731DD77-3AAD-97CF-FBBA-1AE990EA6D22}"/>
              </a:ext>
            </a:extLst>
          </p:cNvPr>
          <p:cNvSpPr>
            <a:spLocks noGrp="1"/>
          </p:cNvSpPr>
          <p:nvPr>
            <p:ph type="sldNum" sz="quarter" idx="12"/>
          </p:nvPr>
        </p:nvSpPr>
        <p:spPr/>
        <p:txBody>
          <a:bodyPr/>
          <a:lstStyle/>
          <a:p>
            <a:fld id="{53B5AD61-9E98-0F49-B716-805BBA0A0829}" type="slidenum">
              <a:rPr lang="nl-NL" smtClean="0"/>
              <a:t>‹nr.›</a:t>
            </a:fld>
            <a:endParaRPr lang="nl-NL"/>
          </a:p>
        </p:txBody>
      </p:sp>
    </p:spTree>
    <p:extLst>
      <p:ext uri="{BB962C8B-B14F-4D97-AF65-F5344CB8AC3E}">
        <p14:creationId xmlns:p14="http://schemas.microsoft.com/office/powerpoint/2010/main" val="3286583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3A93FF-16E7-9AF2-F559-9B947042131E}"/>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329C9E3-11BC-7BBF-8732-4EE60E299DDC}"/>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24E8537-268D-1C1B-EAC8-D9C00A215BBC}"/>
              </a:ext>
            </a:extLst>
          </p:cNvPr>
          <p:cNvSpPr>
            <a:spLocks noGrp="1"/>
          </p:cNvSpPr>
          <p:nvPr>
            <p:ph type="dt" sz="half" idx="10"/>
          </p:nvPr>
        </p:nvSpPr>
        <p:spPr/>
        <p:txBody>
          <a:bodyPr/>
          <a:lstStyle/>
          <a:p>
            <a:fld id="{6F95F9C8-3AB6-4942-B97E-E8BB9C539F04}" type="datetimeFigureOut">
              <a:rPr lang="nl-NL" smtClean="0"/>
              <a:t>10-10-2025</a:t>
            </a:fld>
            <a:endParaRPr lang="nl-NL"/>
          </a:p>
        </p:txBody>
      </p:sp>
      <p:sp>
        <p:nvSpPr>
          <p:cNvPr id="5" name="Tijdelijke aanduiding voor voettekst 4">
            <a:extLst>
              <a:ext uri="{FF2B5EF4-FFF2-40B4-BE49-F238E27FC236}">
                <a16:creationId xmlns:a16="http://schemas.microsoft.com/office/drawing/2014/main" id="{5B97FCD0-D17A-E135-66A6-7741E407446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206FBE2-45A6-626B-21C0-A87595FA0FDD}"/>
              </a:ext>
            </a:extLst>
          </p:cNvPr>
          <p:cNvSpPr>
            <a:spLocks noGrp="1"/>
          </p:cNvSpPr>
          <p:nvPr>
            <p:ph type="sldNum" sz="quarter" idx="12"/>
          </p:nvPr>
        </p:nvSpPr>
        <p:spPr/>
        <p:txBody>
          <a:bodyPr/>
          <a:lstStyle/>
          <a:p>
            <a:fld id="{53B5AD61-9E98-0F49-B716-805BBA0A0829}" type="slidenum">
              <a:rPr lang="nl-NL" smtClean="0"/>
              <a:t>‹nr.›</a:t>
            </a:fld>
            <a:endParaRPr lang="nl-NL"/>
          </a:p>
        </p:txBody>
      </p:sp>
    </p:spTree>
    <p:extLst>
      <p:ext uri="{BB962C8B-B14F-4D97-AF65-F5344CB8AC3E}">
        <p14:creationId xmlns:p14="http://schemas.microsoft.com/office/powerpoint/2010/main" val="2251834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66945CD-C593-E9BC-20E3-893071315A09}"/>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C2A99CBC-63A3-7564-23F4-074189E82F1C}"/>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06F378B-D13D-F380-0161-37B80DC1F30E}"/>
              </a:ext>
            </a:extLst>
          </p:cNvPr>
          <p:cNvSpPr>
            <a:spLocks noGrp="1"/>
          </p:cNvSpPr>
          <p:nvPr>
            <p:ph type="dt" sz="half" idx="10"/>
          </p:nvPr>
        </p:nvSpPr>
        <p:spPr/>
        <p:txBody>
          <a:bodyPr/>
          <a:lstStyle/>
          <a:p>
            <a:fld id="{6F95F9C8-3AB6-4942-B97E-E8BB9C539F04}" type="datetimeFigureOut">
              <a:rPr lang="nl-NL" smtClean="0"/>
              <a:t>10-10-2025</a:t>
            </a:fld>
            <a:endParaRPr lang="nl-NL"/>
          </a:p>
        </p:txBody>
      </p:sp>
      <p:sp>
        <p:nvSpPr>
          <p:cNvPr id="5" name="Tijdelijke aanduiding voor voettekst 4">
            <a:extLst>
              <a:ext uri="{FF2B5EF4-FFF2-40B4-BE49-F238E27FC236}">
                <a16:creationId xmlns:a16="http://schemas.microsoft.com/office/drawing/2014/main" id="{4C5B284F-F50B-76CC-8126-5B76C5CBF92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850A819-DAE9-AA65-6F1B-A90F7C138DAD}"/>
              </a:ext>
            </a:extLst>
          </p:cNvPr>
          <p:cNvSpPr>
            <a:spLocks noGrp="1"/>
          </p:cNvSpPr>
          <p:nvPr>
            <p:ph type="sldNum" sz="quarter" idx="12"/>
          </p:nvPr>
        </p:nvSpPr>
        <p:spPr/>
        <p:txBody>
          <a:bodyPr/>
          <a:lstStyle/>
          <a:p>
            <a:fld id="{53B5AD61-9E98-0F49-B716-805BBA0A0829}" type="slidenum">
              <a:rPr lang="nl-NL" smtClean="0"/>
              <a:t>‹nr.›</a:t>
            </a:fld>
            <a:endParaRPr lang="nl-NL"/>
          </a:p>
        </p:txBody>
      </p:sp>
    </p:spTree>
    <p:extLst>
      <p:ext uri="{BB962C8B-B14F-4D97-AF65-F5344CB8AC3E}">
        <p14:creationId xmlns:p14="http://schemas.microsoft.com/office/powerpoint/2010/main" val="1760749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8EC9AA-8E23-089C-62C4-5B0ABF13DA5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0BAE20B-AC6B-7145-1EF3-46A0F024A569}"/>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91DFF3F-2CDC-722E-C4F2-F59A1E60FB45}"/>
              </a:ext>
            </a:extLst>
          </p:cNvPr>
          <p:cNvSpPr>
            <a:spLocks noGrp="1"/>
          </p:cNvSpPr>
          <p:nvPr>
            <p:ph type="dt" sz="half" idx="10"/>
          </p:nvPr>
        </p:nvSpPr>
        <p:spPr/>
        <p:txBody>
          <a:bodyPr/>
          <a:lstStyle/>
          <a:p>
            <a:fld id="{6F95F9C8-3AB6-4942-B97E-E8BB9C539F04}" type="datetimeFigureOut">
              <a:rPr lang="nl-NL" smtClean="0"/>
              <a:t>10-10-2025</a:t>
            </a:fld>
            <a:endParaRPr lang="nl-NL"/>
          </a:p>
        </p:txBody>
      </p:sp>
      <p:sp>
        <p:nvSpPr>
          <p:cNvPr id="5" name="Tijdelijke aanduiding voor voettekst 4">
            <a:extLst>
              <a:ext uri="{FF2B5EF4-FFF2-40B4-BE49-F238E27FC236}">
                <a16:creationId xmlns:a16="http://schemas.microsoft.com/office/drawing/2014/main" id="{DB36A67F-77A3-9EFC-D99C-370B4D6939F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68D7611-F93F-FF44-8645-54CBC3567A70}"/>
              </a:ext>
            </a:extLst>
          </p:cNvPr>
          <p:cNvSpPr>
            <a:spLocks noGrp="1"/>
          </p:cNvSpPr>
          <p:nvPr>
            <p:ph type="sldNum" sz="quarter" idx="12"/>
          </p:nvPr>
        </p:nvSpPr>
        <p:spPr/>
        <p:txBody>
          <a:bodyPr/>
          <a:lstStyle/>
          <a:p>
            <a:fld id="{53B5AD61-9E98-0F49-B716-805BBA0A0829}" type="slidenum">
              <a:rPr lang="nl-NL" smtClean="0"/>
              <a:t>‹nr.›</a:t>
            </a:fld>
            <a:endParaRPr lang="nl-NL"/>
          </a:p>
        </p:txBody>
      </p:sp>
    </p:spTree>
    <p:extLst>
      <p:ext uri="{BB962C8B-B14F-4D97-AF65-F5344CB8AC3E}">
        <p14:creationId xmlns:p14="http://schemas.microsoft.com/office/powerpoint/2010/main" val="3471177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CDB0AA-0342-8EE6-F801-94B2428869C5}"/>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9C03F240-08A3-B07A-B3C2-1AC78874163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5633D3E-D44B-477C-19FA-F96A8F1F2569}"/>
              </a:ext>
            </a:extLst>
          </p:cNvPr>
          <p:cNvSpPr>
            <a:spLocks noGrp="1"/>
          </p:cNvSpPr>
          <p:nvPr>
            <p:ph type="dt" sz="half" idx="10"/>
          </p:nvPr>
        </p:nvSpPr>
        <p:spPr/>
        <p:txBody>
          <a:bodyPr/>
          <a:lstStyle/>
          <a:p>
            <a:fld id="{6F95F9C8-3AB6-4942-B97E-E8BB9C539F04}" type="datetimeFigureOut">
              <a:rPr lang="nl-NL" smtClean="0"/>
              <a:t>10-10-2025</a:t>
            </a:fld>
            <a:endParaRPr lang="nl-NL"/>
          </a:p>
        </p:txBody>
      </p:sp>
      <p:sp>
        <p:nvSpPr>
          <p:cNvPr id="5" name="Tijdelijke aanduiding voor voettekst 4">
            <a:extLst>
              <a:ext uri="{FF2B5EF4-FFF2-40B4-BE49-F238E27FC236}">
                <a16:creationId xmlns:a16="http://schemas.microsoft.com/office/drawing/2014/main" id="{08579275-D4F3-9761-62B4-CC0155024EF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7AE2BA0-055B-1EDF-8D78-E685E76A4372}"/>
              </a:ext>
            </a:extLst>
          </p:cNvPr>
          <p:cNvSpPr>
            <a:spLocks noGrp="1"/>
          </p:cNvSpPr>
          <p:nvPr>
            <p:ph type="sldNum" sz="quarter" idx="12"/>
          </p:nvPr>
        </p:nvSpPr>
        <p:spPr/>
        <p:txBody>
          <a:bodyPr/>
          <a:lstStyle/>
          <a:p>
            <a:fld id="{53B5AD61-9E98-0F49-B716-805BBA0A0829}" type="slidenum">
              <a:rPr lang="nl-NL" smtClean="0"/>
              <a:t>‹nr.›</a:t>
            </a:fld>
            <a:endParaRPr lang="nl-NL"/>
          </a:p>
        </p:txBody>
      </p:sp>
    </p:spTree>
    <p:extLst>
      <p:ext uri="{BB962C8B-B14F-4D97-AF65-F5344CB8AC3E}">
        <p14:creationId xmlns:p14="http://schemas.microsoft.com/office/powerpoint/2010/main" val="61937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259EFD-3264-ED62-A141-FF806E1C359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6BCDA31-F9FE-FA7C-AAF3-B9E6C40F8A40}"/>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DDBBFE9E-CCD8-4724-6915-9433431CA12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F9B7FCEA-F2B1-10F8-D4A3-19949C3795CB}"/>
              </a:ext>
            </a:extLst>
          </p:cNvPr>
          <p:cNvSpPr>
            <a:spLocks noGrp="1"/>
          </p:cNvSpPr>
          <p:nvPr>
            <p:ph type="dt" sz="half" idx="10"/>
          </p:nvPr>
        </p:nvSpPr>
        <p:spPr/>
        <p:txBody>
          <a:bodyPr/>
          <a:lstStyle/>
          <a:p>
            <a:fld id="{6F95F9C8-3AB6-4942-B97E-E8BB9C539F04}" type="datetimeFigureOut">
              <a:rPr lang="nl-NL" smtClean="0"/>
              <a:t>10-10-2025</a:t>
            </a:fld>
            <a:endParaRPr lang="nl-NL"/>
          </a:p>
        </p:txBody>
      </p:sp>
      <p:sp>
        <p:nvSpPr>
          <p:cNvPr id="6" name="Tijdelijke aanduiding voor voettekst 5">
            <a:extLst>
              <a:ext uri="{FF2B5EF4-FFF2-40B4-BE49-F238E27FC236}">
                <a16:creationId xmlns:a16="http://schemas.microsoft.com/office/drawing/2014/main" id="{521BC43D-AF06-A448-A6AB-A2024262EC0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2CA05CB-1B64-BBDD-3D97-FCE8523965CF}"/>
              </a:ext>
            </a:extLst>
          </p:cNvPr>
          <p:cNvSpPr>
            <a:spLocks noGrp="1"/>
          </p:cNvSpPr>
          <p:nvPr>
            <p:ph type="sldNum" sz="quarter" idx="12"/>
          </p:nvPr>
        </p:nvSpPr>
        <p:spPr/>
        <p:txBody>
          <a:bodyPr/>
          <a:lstStyle/>
          <a:p>
            <a:fld id="{53B5AD61-9E98-0F49-B716-805BBA0A0829}" type="slidenum">
              <a:rPr lang="nl-NL" smtClean="0"/>
              <a:t>‹nr.›</a:t>
            </a:fld>
            <a:endParaRPr lang="nl-NL"/>
          </a:p>
        </p:txBody>
      </p:sp>
    </p:spTree>
    <p:extLst>
      <p:ext uri="{BB962C8B-B14F-4D97-AF65-F5344CB8AC3E}">
        <p14:creationId xmlns:p14="http://schemas.microsoft.com/office/powerpoint/2010/main" val="661637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85B4D0-8778-6197-C2E9-4B461D6935FD}"/>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669AE9AC-2DF6-A329-4403-76D25F08EC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7A613698-AFF6-CA48-47DD-5C965ADA3FC7}"/>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511DCB38-EB45-46A8-0EB7-06D4DC6466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DD8AAD9-FF63-42A5-7301-79BA9E496218}"/>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80302B74-771A-00EF-B8B7-69CC1F21B8FD}"/>
              </a:ext>
            </a:extLst>
          </p:cNvPr>
          <p:cNvSpPr>
            <a:spLocks noGrp="1"/>
          </p:cNvSpPr>
          <p:nvPr>
            <p:ph type="dt" sz="half" idx="10"/>
          </p:nvPr>
        </p:nvSpPr>
        <p:spPr/>
        <p:txBody>
          <a:bodyPr/>
          <a:lstStyle/>
          <a:p>
            <a:fld id="{6F95F9C8-3AB6-4942-B97E-E8BB9C539F04}" type="datetimeFigureOut">
              <a:rPr lang="nl-NL" smtClean="0"/>
              <a:t>10-10-2025</a:t>
            </a:fld>
            <a:endParaRPr lang="nl-NL"/>
          </a:p>
        </p:txBody>
      </p:sp>
      <p:sp>
        <p:nvSpPr>
          <p:cNvPr id="8" name="Tijdelijke aanduiding voor voettekst 7">
            <a:extLst>
              <a:ext uri="{FF2B5EF4-FFF2-40B4-BE49-F238E27FC236}">
                <a16:creationId xmlns:a16="http://schemas.microsoft.com/office/drawing/2014/main" id="{E2010F79-CC01-C8A0-C0E0-3EBDF5955BE8}"/>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8470C2C5-6010-1E86-B67C-2C2F13453FF1}"/>
              </a:ext>
            </a:extLst>
          </p:cNvPr>
          <p:cNvSpPr>
            <a:spLocks noGrp="1"/>
          </p:cNvSpPr>
          <p:nvPr>
            <p:ph type="sldNum" sz="quarter" idx="12"/>
          </p:nvPr>
        </p:nvSpPr>
        <p:spPr/>
        <p:txBody>
          <a:bodyPr/>
          <a:lstStyle/>
          <a:p>
            <a:fld id="{53B5AD61-9E98-0F49-B716-805BBA0A0829}" type="slidenum">
              <a:rPr lang="nl-NL" smtClean="0"/>
              <a:t>‹nr.›</a:t>
            </a:fld>
            <a:endParaRPr lang="nl-NL"/>
          </a:p>
        </p:txBody>
      </p:sp>
    </p:spTree>
    <p:extLst>
      <p:ext uri="{BB962C8B-B14F-4D97-AF65-F5344CB8AC3E}">
        <p14:creationId xmlns:p14="http://schemas.microsoft.com/office/powerpoint/2010/main" val="2277638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B21D89-2828-0F0E-73B8-11AF4F3C0E72}"/>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BF88190F-1C7A-31D3-421B-A8148487B656}"/>
              </a:ext>
            </a:extLst>
          </p:cNvPr>
          <p:cNvSpPr>
            <a:spLocks noGrp="1"/>
          </p:cNvSpPr>
          <p:nvPr>
            <p:ph type="dt" sz="half" idx="10"/>
          </p:nvPr>
        </p:nvSpPr>
        <p:spPr/>
        <p:txBody>
          <a:bodyPr/>
          <a:lstStyle/>
          <a:p>
            <a:fld id="{6F95F9C8-3AB6-4942-B97E-E8BB9C539F04}" type="datetimeFigureOut">
              <a:rPr lang="nl-NL" smtClean="0"/>
              <a:t>10-10-2025</a:t>
            </a:fld>
            <a:endParaRPr lang="nl-NL"/>
          </a:p>
        </p:txBody>
      </p:sp>
      <p:sp>
        <p:nvSpPr>
          <p:cNvPr id="4" name="Tijdelijke aanduiding voor voettekst 3">
            <a:extLst>
              <a:ext uri="{FF2B5EF4-FFF2-40B4-BE49-F238E27FC236}">
                <a16:creationId xmlns:a16="http://schemas.microsoft.com/office/drawing/2014/main" id="{5273E662-2E7E-BFF9-D00C-B06FA401AA23}"/>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820A6EFB-6FDD-1825-3B23-7267F0886094}"/>
              </a:ext>
            </a:extLst>
          </p:cNvPr>
          <p:cNvSpPr>
            <a:spLocks noGrp="1"/>
          </p:cNvSpPr>
          <p:nvPr>
            <p:ph type="sldNum" sz="quarter" idx="12"/>
          </p:nvPr>
        </p:nvSpPr>
        <p:spPr/>
        <p:txBody>
          <a:bodyPr/>
          <a:lstStyle/>
          <a:p>
            <a:fld id="{53B5AD61-9E98-0F49-B716-805BBA0A0829}" type="slidenum">
              <a:rPr lang="nl-NL" smtClean="0"/>
              <a:t>‹nr.›</a:t>
            </a:fld>
            <a:endParaRPr lang="nl-NL"/>
          </a:p>
        </p:txBody>
      </p:sp>
    </p:spTree>
    <p:extLst>
      <p:ext uri="{BB962C8B-B14F-4D97-AF65-F5344CB8AC3E}">
        <p14:creationId xmlns:p14="http://schemas.microsoft.com/office/powerpoint/2010/main" val="8131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1DFAC01-1F34-0737-E13A-2802ABDCC461}"/>
              </a:ext>
            </a:extLst>
          </p:cNvPr>
          <p:cNvSpPr>
            <a:spLocks noGrp="1"/>
          </p:cNvSpPr>
          <p:nvPr>
            <p:ph type="dt" sz="half" idx="10"/>
          </p:nvPr>
        </p:nvSpPr>
        <p:spPr/>
        <p:txBody>
          <a:bodyPr/>
          <a:lstStyle/>
          <a:p>
            <a:fld id="{6F95F9C8-3AB6-4942-B97E-E8BB9C539F04}" type="datetimeFigureOut">
              <a:rPr lang="nl-NL" smtClean="0"/>
              <a:t>10-10-2025</a:t>
            </a:fld>
            <a:endParaRPr lang="nl-NL"/>
          </a:p>
        </p:txBody>
      </p:sp>
      <p:sp>
        <p:nvSpPr>
          <p:cNvPr id="3" name="Tijdelijke aanduiding voor voettekst 2">
            <a:extLst>
              <a:ext uri="{FF2B5EF4-FFF2-40B4-BE49-F238E27FC236}">
                <a16:creationId xmlns:a16="http://schemas.microsoft.com/office/drawing/2014/main" id="{8A0CDC7B-930D-210D-875C-897324FC0DBC}"/>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9CD46083-DEC6-E7A5-F740-0773C2F02AE3}"/>
              </a:ext>
            </a:extLst>
          </p:cNvPr>
          <p:cNvSpPr>
            <a:spLocks noGrp="1"/>
          </p:cNvSpPr>
          <p:nvPr>
            <p:ph type="sldNum" sz="quarter" idx="12"/>
          </p:nvPr>
        </p:nvSpPr>
        <p:spPr/>
        <p:txBody>
          <a:bodyPr/>
          <a:lstStyle/>
          <a:p>
            <a:fld id="{53B5AD61-9E98-0F49-B716-805BBA0A0829}" type="slidenum">
              <a:rPr lang="nl-NL" smtClean="0"/>
              <a:t>‹nr.›</a:t>
            </a:fld>
            <a:endParaRPr lang="nl-NL"/>
          </a:p>
        </p:txBody>
      </p:sp>
    </p:spTree>
    <p:extLst>
      <p:ext uri="{BB962C8B-B14F-4D97-AF65-F5344CB8AC3E}">
        <p14:creationId xmlns:p14="http://schemas.microsoft.com/office/powerpoint/2010/main" val="2629656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91DF00-5711-FD50-C303-46AC0151236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EDB3180A-0266-5876-462F-7B3DC514AF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01926430-A742-6972-86B6-6BE848EAAA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DA98BB9-B046-92B6-D488-87E1CCAEF505}"/>
              </a:ext>
            </a:extLst>
          </p:cNvPr>
          <p:cNvSpPr>
            <a:spLocks noGrp="1"/>
          </p:cNvSpPr>
          <p:nvPr>
            <p:ph type="dt" sz="half" idx="10"/>
          </p:nvPr>
        </p:nvSpPr>
        <p:spPr/>
        <p:txBody>
          <a:bodyPr/>
          <a:lstStyle/>
          <a:p>
            <a:fld id="{6F95F9C8-3AB6-4942-B97E-E8BB9C539F04}" type="datetimeFigureOut">
              <a:rPr lang="nl-NL" smtClean="0"/>
              <a:t>10-10-2025</a:t>
            </a:fld>
            <a:endParaRPr lang="nl-NL"/>
          </a:p>
        </p:txBody>
      </p:sp>
      <p:sp>
        <p:nvSpPr>
          <p:cNvPr id="6" name="Tijdelijke aanduiding voor voettekst 5">
            <a:extLst>
              <a:ext uri="{FF2B5EF4-FFF2-40B4-BE49-F238E27FC236}">
                <a16:creationId xmlns:a16="http://schemas.microsoft.com/office/drawing/2014/main" id="{8B5C6696-BF4F-879B-36FB-40BF07830BA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BF9FE52-14BA-8241-84CA-3841F53E0AF2}"/>
              </a:ext>
            </a:extLst>
          </p:cNvPr>
          <p:cNvSpPr>
            <a:spLocks noGrp="1"/>
          </p:cNvSpPr>
          <p:nvPr>
            <p:ph type="sldNum" sz="quarter" idx="12"/>
          </p:nvPr>
        </p:nvSpPr>
        <p:spPr/>
        <p:txBody>
          <a:bodyPr/>
          <a:lstStyle/>
          <a:p>
            <a:fld id="{53B5AD61-9E98-0F49-B716-805BBA0A0829}" type="slidenum">
              <a:rPr lang="nl-NL" smtClean="0"/>
              <a:t>‹nr.›</a:t>
            </a:fld>
            <a:endParaRPr lang="nl-NL"/>
          </a:p>
        </p:txBody>
      </p:sp>
    </p:spTree>
    <p:extLst>
      <p:ext uri="{BB962C8B-B14F-4D97-AF65-F5344CB8AC3E}">
        <p14:creationId xmlns:p14="http://schemas.microsoft.com/office/powerpoint/2010/main" val="2791755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A95BC0-67D7-619D-636B-488BA8E56AC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AB46FC02-560D-0567-3039-44EAC3DB40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2CB36AB9-C85B-B6B0-AAF9-829CFFA4B4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D40AC69-BEE3-E309-CA78-30ED082B6BA3}"/>
              </a:ext>
            </a:extLst>
          </p:cNvPr>
          <p:cNvSpPr>
            <a:spLocks noGrp="1"/>
          </p:cNvSpPr>
          <p:nvPr>
            <p:ph type="dt" sz="half" idx="10"/>
          </p:nvPr>
        </p:nvSpPr>
        <p:spPr/>
        <p:txBody>
          <a:bodyPr/>
          <a:lstStyle/>
          <a:p>
            <a:fld id="{6F95F9C8-3AB6-4942-B97E-E8BB9C539F04}" type="datetimeFigureOut">
              <a:rPr lang="nl-NL" smtClean="0"/>
              <a:t>10-10-2025</a:t>
            </a:fld>
            <a:endParaRPr lang="nl-NL"/>
          </a:p>
        </p:txBody>
      </p:sp>
      <p:sp>
        <p:nvSpPr>
          <p:cNvPr id="6" name="Tijdelijke aanduiding voor voettekst 5">
            <a:extLst>
              <a:ext uri="{FF2B5EF4-FFF2-40B4-BE49-F238E27FC236}">
                <a16:creationId xmlns:a16="http://schemas.microsoft.com/office/drawing/2014/main" id="{F62F77D8-AE6C-61EB-466E-2AE4CDEF83E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BCE7E0B-AA1B-71B4-CBAA-37347B2E3D14}"/>
              </a:ext>
            </a:extLst>
          </p:cNvPr>
          <p:cNvSpPr>
            <a:spLocks noGrp="1"/>
          </p:cNvSpPr>
          <p:nvPr>
            <p:ph type="sldNum" sz="quarter" idx="12"/>
          </p:nvPr>
        </p:nvSpPr>
        <p:spPr/>
        <p:txBody>
          <a:bodyPr/>
          <a:lstStyle/>
          <a:p>
            <a:fld id="{53B5AD61-9E98-0F49-B716-805BBA0A0829}" type="slidenum">
              <a:rPr lang="nl-NL" smtClean="0"/>
              <a:t>‹nr.›</a:t>
            </a:fld>
            <a:endParaRPr lang="nl-NL"/>
          </a:p>
        </p:txBody>
      </p:sp>
    </p:spTree>
    <p:extLst>
      <p:ext uri="{BB962C8B-B14F-4D97-AF65-F5344CB8AC3E}">
        <p14:creationId xmlns:p14="http://schemas.microsoft.com/office/powerpoint/2010/main" val="135116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51158FC-EF61-D34D-EBC1-635A7D63F5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5490CA87-E788-0FD7-A60D-C4AD4E53CE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5997AE56-B8EE-41FA-4EB7-C093025833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82000"/>
                  </a:schemeClr>
                </a:solidFill>
                <a:latin typeface="Arial" panose="020B0604020202020204" pitchFamily="34" charset="0"/>
              </a:defRPr>
            </a:lvl1pPr>
          </a:lstStyle>
          <a:p>
            <a:fld id="{6F95F9C8-3AB6-4942-B97E-E8BB9C539F04}" type="datetimeFigureOut">
              <a:rPr lang="nl-NL" smtClean="0"/>
              <a:pPr/>
              <a:t>10-10-2025</a:t>
            </a:fld>
            <a:endParaRPr lang="nl-NL" dirty="0"/>
          </a:p>
        </p:txBody>
      </p:sp>
      <p:sp>
        <p:nvSpPr>
          <p:cNvPr id="5" name="Tijdelijke aanduiding voor voettekst 4">
            <a:extLst>
              <a:ext uri="{FF2B5EF4-FFF2-40B4-BE49-F238E27FC236}">
                <a16:creationId xmlns:a16="http://schemas.microsoft.com/office/drawing/2014/main" id="{8D0EA15A-7B09-7229-F6D3-6891471E8D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82000"/>
                  </a:schemeClr>
                </a:solidFill>
                <a:latin typeface="Arial" panose="020B0604020202020204" pitchFamily="34" charset="0"/>
              </a:defRPr>
            </a:lvl1pPr>
          </a:lstStyle>
          <a:p>
            <a:endParaRPr lang="nl-NL" dirty="0"/>
          </a:p>
        </p:txBody>
      </p:sp>
      <p:sp>
        <p:nvSpPr>
          <p:cNvPr id="6" name="Tijdelijke aanduiding voor dianummer 5">
            <a:extLst>
              <a:ext uri="{FF2B5EF4-FFF2-40B4-BE49-F238E27FC236}">
                <a16:creationId xmlns:a16="http://schemas.microsoft.com/office/drawing/2014/main" id="{C7384C87-A1AB-8393-70B0-9B30CCC2BD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82000"/>
                  </a:schemeClr>
                </a:solidFill>
                <a:latin typeface="Arial" panose="020B0604020202020204" pitchFamily="34" charset="0"/>
              </a:defRPr>
            </a:lvl1pPr>
          </a:lstStyle>
          <a:p>
            <a:fld id="{53B5AD61-9E98-0F49-B716-805BBA0A0829}" type="slidenum">
              <a:rPr lang="nl-NL" smtClean="0"/>
              <a:pPr/>
              <a:t>‹nr.›</a:t>
            </a:fld>
            <a:endParaRPr lang="nl-NL" dirty="0"/>
          </a:p>
        </p:txBody>
      </p:sp>
    </p:spTree>
    <p:extLst>
      <p:ext uri="{BB962C8B-B14F-4D97-AF65-F5344CB8AC3E}">
        <p14:creationId xmlns:p14="http://schemas.microsoft.com/office/powerpoint/2010/main" val="1257540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15.png"/><Relationship Id="rId4" Type="http://schemas.openxmlformats.org/officeDocument/2006/relationships/hyperlink" Target="https://werelderfgoed.nl/quiz"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werelderfgoed.nl/onderwijs/het-klokhuis" TargetMode="External"/><Relationship Id="rId5" Type="http://schemas.openxmlformats.org/officeDocument/2006/relationships/hyperlink" Target="http://www.unesco.nl/" TargetMode="External"/><Relationship Id="rId4" Type="http://schemas.openxmlformats.org/officeDocument/2006/relationships/hyperlink" Target="http://www.werelderfgoed.nl/" TargetMode="External"/><Relationship Id="rId9"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3051"/>
        </a:solidFill>
        <a:effectLst/>
      </p:bgPr>
    </p:bg>
    <p:spTree>
      <p:nvGrpSpPr>
        <p:cNvPr id="1" name=""/>
        <p:cNvGrpSpPr/>
        <p:nvPr/>
      </p:nvGrpSpPr>
      <p:grpSpPr>
        <a:xfrm>
          <a:off x="0" y="0"/>
          <a:ext cx="0" cy="0"/>
          <a:chOff x="0" y="0"/>
          <a:chExt cx="0" cy="0"/>
        </a:xfrm>
      </p:grpSpPr>
      <p:pic>
        <p:nvPicPr>
          <p:cNvPr id="5" name="Tijdelijke aanduiding voor inhoud 4" descr="Afbeelding met tekst, Lettertype, symbool, logo&#10;&#10;Automatisch gegenereerde beschrijving">
            <a:extLst>
              <a:ext uri="{FF2B5EF4-FFF2-40B4-BE49-F238E27FC236}">
                <a16:creationId xmlns:a16="http://schemas.microsoft.com/office/drawing/2014/main" id="{CD625ABE-4C6D-0565-D32B-3793EB9BC5C9}"/>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531163" y="544756"/>
            <a:ext cx="5912638" cy="1429377"/>
          </a:xfrm>
        </p:spPr>
      </p:pic>
      <p:sp>
        <p:nvSpPr>
          <p:cNvPr id="2" name="Tekstvak 1">
            <a:extLst>
              <a:ext uri="{FF2B5EF4-FFF2-40B4-BE49-F238E27FC236}">
                <a16:creationId xmlns:a16="http://schemas.microsoft.com/office/drawing/2014/main" id="{032C6602-A0D8-92A6-6AEC-C4DE344A4282}"/>
              </a:ext>
            </a:extLst>
          </p:cNvPr>
          <p:cNvSpPr txBox="1"/>
          <p:nvPr/>
        </p:nvSpPr>
        <p:spPr>
          <a:xfrm>
            <a:off x="531163" y="4236223"/>
            <a:ext cx="10395141" cy="923330"/>
          </a:xfrm>
          <a:prstGeom prst="rect">
            <a:avLst/>
          </a:prstGeom>
          <a:noFill/>
        </p:spPr>
        <p:txBody>
          <a:bodyPr wrap="square" rtlCol="0">
            <a:spAutoFit/>
          </a:bodyPr>
          <a:lstStyle/>
          <a:p>
            <a:r>
              <a:rPr lang="nl-NL" sz="5400" dirty="0">
                <a:solidFill>
                  <a:schemeClr val="bg1"/>
                </a:solidFill>
                <a:latin typeface="Georgia" panose="02040502050405020303" pitchFamily="18" charset="0"/>
              </a:rPr>
              <a:t>Ontdek het Werelderfgoed</a:t>
            </a:r>
          </a:p>
        </p:txBody>
      </p:sp>
      <p:sp>
        <p:nvSpPr>
          <p:cNvPr id="3" name="Tekstvak 2">
            <a:extLst>
              <a:ext uri="{FF2B5EF4-FFF2-40B4-BE49-F238E27FC236}">
                <a16:creationId xmlns:a16="http://schemas.microsoft.com/office/drawing/2014/main" id="{6F113230-5301-8917-8E90-F433F93D903E}"/>
              </a:ext>
            </a:extLst>
          </p:cNvPr>
          <p:cNvSpPr txBox="1"/>
          <p:nvPr/>
        </p:nvSpPr>
        <p:spPr>
          <a:xfrm>
            <a:off x="531164" y="5313441"/>
            <a:ext cx="4884352" cy="646331"/>
          </a:xfrm>
          <a:prstGeom prst="rect">
            <a:avLst/>
          </a:prstGeom>
          <a:noFill/>
        </p:spPr>
        <p:txBody>
          <a:bodyPr wrap="square" rtlCol="0">
            <a:spAutoFit/>
          </a:bodyPr>
          <a:lstStyle/>
          <a:p>
            <a:r>
              <a:rPr lang="nl-NL" sz="3600" dirty="0">
                <a:solidFill>
                  <a:schemeClr val="bg1"/>
                </a:solidFill>
                <a:latin typeface="Arial" panose="020B0604020202020204" pitchFamily="34" charset="0"/>
                <a:cs typeface="Arial" panose="020B0604020202020204" pitchFamily="34" charset="0"/>
              </a:rPr>
              <a:t>Spreekbeurt door…</a:t>
            </a:r>
          </a:p>
        </p:txBody>
      </p:sp>
    </p:spTree>
    <p:extLst>
      <p:ext uri="{BB962C8B-B14F-4D97-AF65-F5344CB8AC3E}">
        <p14:creationId xmlns:p14="http://schemas.microsoft.com/office/powerpoint/2010/main" val="3257135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2E6F3"/>
        </a:solidFill>
        <a:effectLst/>
      </p:bgPr>
    </p:bg>
    <p:spTree>
      <p:nvGrpSpPr>
        <p:cNvPr id="1" name="">
          <a:extLst>
            <a:ext uri="{FF2B5EF4-FFF2-40B4-BE49-F238E27FC236}">
              <a16:creationId xmlns:a16="http://schemas.microsoft.com/office/drawing/2014/main" id="{01B0D7C2-1A5B-8856-8EA0-680CE9F70DB1}"/>
            </a:ext>
          </a:extLst>
        </p:cNvPr>
        <p:cNvGrpSpPr/>
        <p:nvPr/>
      </p:nvGrpSpPr>
      <p:grpSpPr>
        <a:xfrm>
          <a:off x="0" y="0"/>
          <a:ext cx="0" cy="0"/>
          <a:chOff x="0" y="0"/>
          <a:chExt cx="0" cy="0"/>
        </a:xfrm>
      </p:grpSpPr>
      <p:pic>
        <p:nvPicPr>
          <p:cNvPr id="7" name="Afbeelding 6" descr="Afbeelding met Lettertype, symbool, logo, Graphics&#10;&#10;Automatisch gegenereerde beschrijving">
            <a:extLst>
              <a:ext uri="{FF2B5EF4-FFF2-40B4-BE49-F238E27FC236}">
                <a16:creationId xmlns:a16="http://schemas.microsoft.com/office/drawing/2014/main" id="{AA4F4E62-CCD8-8CCB-E3FD-3015D1B886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164" y="567043"/>
            <a:ext cx="3502077" cy="841539"/>
          </a:xfrm>
          <a:prstGeom prst="rect">
            <a:avLst/>
          </a:prstGeom>
        </p:spPr>
      </p:pic>
      <p:sp>
        <p:nvSpPr>
          <p:cNvPr id="4" name="Tekstvak 3">
            <a:extLst>
              <a:ext uri="{FF2B5EF4-FFF2-40B4-BE49-F238E27FC236}">
                <a16:creationId xmlns:a16="http://schemas.microsoft.com/office/drawing/2014/main" id="{222BB961-BE3B-1917-49B0-22D262FE9F63}"/>
              </a:ext>
            </a:extLst>
          </p:cNvPr>
          <p:cNvSpPr txBox="1"/>
          <p:nvPr/>
        </p:nvSpPr>
        <p:spPr>
          <a:xfrm>
            <a:off x="531164" y="2162584"/>
            <a:ext cx="5187847" cy="1077218"/>
          </a:xfrm>
          <a:prstGeom prst="rect">
            <a:avLst/>
          </a:prstGeom>
          <a:noFill/>
        </p:spPr>
        <p:txBody>
          <a:bodyPr wrap="square" rtlCol="0">
            <a:spAutoFit/>
          </a:bodyPr>
          <a:lstStyle/>
          <a:p>
            <a:r>
              <a:rPr lang="nl-NL" sz="3200" dirty="0">
                <a:solidFill>
                  <a:srgbClr val="1B3051"/>
                </a:solidFill>
                <a:latin typeface="Georgia" panose="02040502050405020303" pitchFamily="18" charset="0"/>
              </a:rPr>
              <a:t>Molencomplex Kinderdijk-Elshout</a:t>
            </a:r>
          </a:p>
        </p:txBody>
      </p:sp>
      <p:pic>
        <p:nvPicPr>
          <p:cNvPr id="2" name="Afbeelding 1">
            <a:extLst>
              <a:ext uri="{FF2B5EF4-FFF2-40B4-BE49-F238E27FC236}">
                <a16:creationId xmlns:a16="http://schemas.microsoft.com/office/drawing/2014/main" id="{0A2FEC4D-286C-D1A6-2E19-66CEA63158B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33913" y="2260988"/>
            <a:ext cx="5258088" cy="3577496"/>
          </a:xfrm>
          <a:prstGeom prst="rect">
            <a:avLst/>
          </a:prstGeom>
        </p:spPr>
      </p:pic>
      <p:pic>
        <p:nvPicPr>
          <p:cNvPr id="9" name="Afbeelding 8" descr="Afbeelding met schermopname, ontwerp&#10;&#10;Automatisch gegenereerde beschrijving">
            <a:extLst>
              <a:ext uri="{FF2B5EF4-FFF2-40B4-BE49-F238E27FC236}">
                <a16:creationId xmlns:a16="http://schemas.microsoft.com/office/drawing/2014/main" id="{1435317D-736C-2E5D-9163-077731880BF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53474" y="2080550"/>
            <a:ext cx="360877" cy="360877"/>
          </a:xfrm>
          <a:prstGeom prst="rect">
            <a:avLst/>
          </a:prstGeom>
        </p:spPr>
      </p:pic>
    </p:spTree>
    <p:extLst>
      <p:ext uri="{BB962C8B-B14F-4D97-AF65-F5344CB8AC3E}">
        <p14:creationId xmlns:p14="http://schemas.microsoft.com/office/powerpoint/2010/main" val="1195149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2E6F3"/>
        </a:solidFill>
        <a:effectLst/>
      </p:bgPr>
    </p:bg>
    <p:spTree>
      <p:nvGrpSpPr>
        <p:cNvPr id="1" name="">
          <a:extLst>
            <a:ext uri="{FF2B5EF4-FFF2-40B4-BE49-F238E27FC236}">
              <a16:creationId xmlns:a16="http://schemas.microsoft.com/office/drawing/2014/main" id="{846E2AE0-A7B1-F419-820E-6BAEEBB31C72}"/>
            </a:ext>
          </a:extLst>
        </p:cNvPr>
        <p:cNvGrpSpPr/>
        <p:nvPr/>
      </p:nvGrpSpPr>
      <p:grpSpPr>
        <a:xfrm>
          <a:off x="0" y="0"/>
          <a:ext cx="0" cy="0"/>
          <a:chOff x="0" y="0"/>
          <a:chExt cx="0" cy="0"/>
        </a:xfrm>
      </p:grpSpPr>
      <p:pic>
        <p:nvPicPr>
          <p:cNvPr id="7" name="Afbeelding 6" descr="Afbeelding met Lettertype, symbool, logo, Graphics&#10;&#10;Automatisch gegenereerde beschrijving">
            <a:extLst>
              <a:ext uri="{FF2B5EF4-FFF2-40B4-BE49-F238E27FC236}">
                <a16:creationId xmlns:a16="http://schemas.microsoft.com/office/drawing/2014/main" id="{EAE96CD8-AB6A-1F61-F8FA-DC5AB4922E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164" y="567043"/>
            <a:ext cx="3502077" cy="841539"/>
          </a:xfrm>
          <a:prstGeom prst="rect">
            <a:avLst/>
          </a:prstGeom>
        </p:spPr>
      </p:pic>
      <p:sp>
        <p:nvSpPr>
          <p:cNvPr id="4" name="Tekstvak 3">
            <a:extLst>
              <a:ext uri="{FF2B5EF4-FFF2-40B4-BE49-F238E27FC236}">
                <a16:creationId xmlns:a16="http://schemas.microsoft.com/office/drawing/2014/main" id="{D8C3E6F2-5D45-F23C-7CD0-18B296BE74B4}"/>
              </a:ext>
            </a:extLst>
          </p:cNvPr>
          <p:cNvSpPr txBox="1"/>
          <p:nvPr/>
        </p:nvSpPr>
        <p:spPr>
          <a:xfrm>
            <a:off x="531164" y="2571498"/>
            <a:ext cx="10490081" cy="584775"/>
          </a:xfrm>
          <a:prstGeom prst="rect">
            <a:avLst/>
          </a:prstGeom>
          <a:noFill/>
        </p:spPr>
        <p:txBody>
          <a:bodyPr wrap="square" rtlCol="0">
            <a:spAutoFit/>
          </a:bodyPr>
          <a:lstStyle/>
          <a:p>
            <a:r>
              <a:rPr lang="nl-NL" sz="3200" dirty="0">
                <a:solidFill>
                  <a:srgbClr val="1B3051"/>
                </a:solidFill>
                <a:latin typeface="Georgia" panose="02040502050405020303" pitchFamily="18" charset="0"/>
              </a:rPr>
              <a:t>Ir. D.F. Woudagemaal</a:t>
            </a:r>
          </a:p>
        </p:txBody>
      </p:sp>
      <p:pic>
        <p:nvPicPr>
          <p:cNvPr id="2" name="Afbeelding 1">
            <a:extLst>
              <a:ext uri="{FF2B5EF4-FFF2-40B4-BE49-F238E27FC236}">
                <a16:creationId xmlns:a16="http://schemas.microsoft.com/office/drawing/2014/main" id="{54B03D97-4274-7EF5-3AA8-0A404EC8EB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33912" y="2260988"/>
            <a:ext cx="5516245" cy="4916906"/>
          </a:xfrm>
          <a:prstGeom prst="rect">
            <a:avLst/>
          </a:prstGeom>
        </p:spPr>
      </p:pic>
      <p:pic>
        <p:nvPicPr>
          <p:cNvPr id="9" name="Afbeelding 8" descr="Afbeelding met schermopname, ontwerp&#10;&#10;Automatisch gegenereerde beschrijving">
            <a:extLst>
              <a:ext uri="{FF2B5EF4-FFF2-40B4-BE49-F238E27FC236}">
                <a16:creationId xmlns:a16="http://schemas.microsoft.com/office/drawing/2014/main" id="{FDA4E3DF-ACEA-3C48-54C2-85A17DF893B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53474" y="2080550"/>
            <a:ext cx="360877" cy="360877"/>
          </a:xfrm>
          <a:prstGeom prst="rect">
            <a:avLst/>
          </a:prstGeom>
        </p:spPr>
      </p:pic>
    </p:spTree>
    <p:extLst>
      <p:ext uri="{BB962C8B-B14F-4D97-AF65-F5344CB8AC3E}">
        <p14:creationId xmlns:p14="http://schemas.microsoft.com/office/powerpoint/2010/main" val="1271036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2E6F3"/>
        </a:solidFill>
        <a:effectLst/>
      </p:bgPr>
    </p:bg>
    <p:spTree>
      <p:nvGrpSpPr>
        <p:cNvPr id="1" name="">
          <a:extLst>
            <a:ext uri="{FF2B5EF4-FFF2-40B4-BE49-F238E27FC236}">
              <a16:creationId xmlns:a16="http://schemas.microsoft.com/office/drawing/2014/main" id="{4A73B8F5-35D1-F9E6-3237-A9087EC8088C}"/>
            </a:ext>
          </a:extLst>
        </p:cNvPr>
        <p:cNvGrpSpPr/>
        <p:nvPr/>
      </p:nvGrpSpPr>
      <p:grpSpPr>
        <a:xfrm>
          <a:off x="0" y="0"/>
          <a:ext cx="0" cy="0"/>
          <a:chOff x="0" y="0"/>
          <a:chExt cx="0" cy="0"/>
        </a:xfrm>
      </p:grpSpPr>
      <p:pic>
        <p:nvPicPr>
          <p:cNvPr id="7" name="Afbeelding 6" descr="Afbeelding met Lettertype, symbool, logo, Graphics&#10;&#10;Automatisch gegenereerde beschrijving">
            <a:extLst>
              <a:ext uri="{FF2B5EF4-FFF2-40B4-BE49-F238E27FC236}">
                <a16:creationId xmlns:a16="http://schemas.microsoft.com/office/drawing/2014/main" id="{1BB22306-D550-12B1-A5FA-57C6AFC0D6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164" y="567043"/>
            <a:ext cx="3502077" cy="841539"/>
          </a:xfrm>
          <a:prstGeom prst="rect">
            <a:avLst/>
          </a:prstGeom>
        </p:spPr>
      </p:pic>
      <p:sp>
        <p:nvSpPr>
          <p:cNvPr id="4" name="Tekstvak 3">
            <a:extLst>
              <a:ext uri="{FF2B5EF4-FFF2-40B4-BE49-F238E27FC236}">
                <a16:creationId xmlns:a16="http://schemas.microsoft.com/office/drawing/2014/main" id="{F7CC61BF-E72B-1E59-7929-1253327ABD6A}"/>
              </a:ext>
            </a:extLst>
          </p:cNvPr>
          <p:cNvSpPr txBox="1"/>
          <p:nvPr/>
        </p:nvSpPr>
        <p:spPr>
          <a:xfrm>
            <a:off x="531164" y="2571498"/>
            <a:ext cx="10490081" cy="584775"/>
          </a:xfrm>
          <a:prstGeom prst="rect">
            <a:avLst/>
          </a:prstGeom>
          <a:noFill/>
        </p:spPr>
        <p:txBody>
          <a:bodyPr wrap="square" rtlCol="0">
            <a:spAutoFit/>
          </a:bodyPr>
          <a:lstStyle/>
          <a:p>
            <a:r>
              <a:rPr lang="nl-NL" sz="3200" dirty="0">
                <a:solidFill>
                  <a:srgbClr val="1B3051"/>
                </a:solidFill>
                <a:latin typeface="Georgia" panose="02040502050405020303" pitchFamily="18" charset="0"/>
              </a:rPr>
              <a:t>Willemstad, Curaçao </a:t>
            </a:r>
          </a:p>
        </p:txBody>
      </p:sp>
      <p:pic>
        <p:nvPicPr>
          <p:cNvPr id="2" name="Afbeelding 1">
            <a:extLst>
              <a:ext uri="{FF2B5EF4-FFF2-40B4-BE49-F238E27FC236}">
                <a16:creationId xmlns:a16="http://schemas.microsoft.com/office/drawing/2014/main" id="{738DD7F3-88C9-5726-139C-DEB6155D964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33912" y="2260988"/>
            <a:ext cx="5258088" cy="4271507"/>
          </a:xfrm>
          <a:prstGeom prst="rect">
            <a:avLst/>
          </a:prstGeom>
        </p:spPr>
      </p:pic>
      <p:pic>
        <p:nvPicPr>
          <p:cNvPr id="9" name="Afbeelding 8" descr="Afbeelding met schermopname, ontwerp&#10;&#10;Automatisch gegenereerde beschrijving">
            <a:extLst>
              <a:ext uri="{FF2B5EF4-FFF2-40B4-BE49-F238E27FC236}">
                <a16:creationId xmlns:a16="http://schemas.microsoft.com/office/drawing/2014/main" id="{770885F7-4BD3-EAF4-3C68-FDF1AA072CE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53474" y="2080550"/>
            <a:ext cx="360877" cy="360877"/>
          </a:xfrm>
          <a:prstGeom prst="rect">
            <a:avLst/>
          </a:prstGeom>
        </p:spPr>
      </p:pic>
    </p:spTree>
    <p:extLst>
      <p:ext uri="{BB962C8B-B14F-4D97-AF65-F5344CB8AC3E}">
        <p14:creationId xmlns:p14="http://schemas.microsoft.com/office/powerpoint/2010/main" val="1063761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2E6F3"/>
        </a:solidFill>
        <a:effectLst/>
      </p:bgPr>
    </p:bg>
    <p:spTree>
      <p:nvGrpSpPr>
        <p:cNvPr id="1" name="">
          <a:extLst>
            <a:ext uri="{FF2B5EF4-FFF2-40B4-BE49-F238E27FC236}">
              <a16:creationId xmlns:a16="http://schemas.microsoft.com/office/drawing/2014/main" id="{E0D81F93-AE50-A83B-2564-B56D3A813E4F}"/>
            </a:ext>
          </a:extLst>
        </p:cNvPr>
        <p:cNvGrpSpPr/>
        <p:nvPr/>
      </p:nvGrpSpPr>
      <p:grpSpPr>
        <a:xfrm>
          <a:off x="0" y="0"/>
          <a:ext cx="0" cy="0"/>
          <a:chOff x="0" y="0"/>
          <a:chExt cx="0" cy="0"/>
        </a:xfrm>
      </p:grpSpPr>
      <p:pic>
        <p:nvPicPr>
          <p:cNvPr id="7" name="Afbeelding 6" descr="Afbeelding met Lettertype, symbool, logo, Graphics&#10;&#10;Automatisch gegenereerde beschrijving">
            <a:extLst>
              <a:ext uri="{FF2B5EF4-FFF2-40B4-BE49-F238E27FC236}">
                <a16:creationId xmlns:a16="http://schemas.microsoft.com/office/drawing/2014/main" id="{5D4A0BE9-D939-FD59-8F1C-32F07D5BCA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164" y="567043"/>
            <a:ext cx="3502077" cy="841539"/>
          </a:xfrm>
          <a:prstGeom prst="rect">
            <a:avLst/>
          </a:prstGeom>
        </p:spPr>
      </p:pic>
      <p:sp>
        <p:nvSpPr>
          <p:cNvPr id="4" name="Tekstvak 3">
            <a:extLst>
              <a:ext uri="{FF2B5EF4-FFF2-40B4-BE49-F238E27FC236}">
                <a16:creationId xmlns:a16="http://schemas.microsoft.com/office/drawing/2014/main" id="{B961AA35-870F-C6E6-43B7-9459FEA154B2}"/>
              </a:ext>
            </a:extLst>
          </p:cNvPr>
          <p:cNvSpPr txBox="1"/>
          <p:nvPr/>
        </p:nvSpPr>
        <p:spPr>
          <a:xfrm>
            <a:off x="531164" y="2571498"/>
            <a:ext cx="10490081" cy="584775"/>
          </a:xfrm>
          <a:prstGeom prst="rect">
            <a:avLst/>
          </a:prstGeom>
          <a:noFill/>
        </p:spPr>
        <p:txBody>
          <a:bodyPr wrap="square" rtlCol="0">
            <a:spAutoFit/>
          </a:bodyPr>
          <a:lstStyle/>
          <a:p>
            <a:r>
              <a:rPr lang="nl-NL" sz="3200" dirty="0">
                <a:solidFill>
                  <a:srgbClr val="1B3051"/>
                </a:solidFill>
                <a:latin typeface="Georgia" panose="02040502050405020303" pitchFamily="18" charset="0"/>
              </a:rPr>
              <a:t>Droogmakerij de Beemster</a:t>
            </a:r>
          </a:p>
        </p:txBody>
      </p:sp>
      <p:pic>
        <p:nvPicPr>
          <p:cNvPr id="11" name="Afbeelding 10">
            <a:extLst>
              <a:ext uri="{FF2B5EF4-FFF2-40B4-BE49-F238E27FC236}">
                <a16:creationId xmlns:a16="http://schemas.microsoft.com/office/drawing/2014/main" id="{200C66F5-469D-183C-F953-C219AF6DA75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33912" y="2260988"/>
            <a:ext cx="5258088" cy="3904740"/>
          </a:xfrm>
          <a:prstGeom prst="rect">
            <a:avLst/>
          </a:prstGeom>
        </p:spPr>
      </p:pic>
      <p:pic>
        <p:nvPicPr>
          <p:cNvPr id="9" name="Afbeelding 8" descr="Afbeelding met schermopname, ontwerp&#10;&#10;Automatisch gegenereerde beschrijving">
            <a:extLst>
              <a:ext uri="{FF2B5EF4-FFF2-40B4-BE49-F238E27FC236}">
                <a16:creationId xmlns:a16="http://schemas.microsoft.com/office/drawing/2014/main" id="{5AEC65B9-2600-C52E-FAB9-2C3DDD5755E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53474" y="2080550"/>
            <a:ext cx="360877" cy="360877"/>
          </a:xfrm>
          <a:prstGeom prst="rect">
            <a:avLst/>
          </a:prstGeom>
        </p:spPr>
      </p:pic>
    </p:spTree>
    <p:extLst>
      <p:ext uri="{BB962C8B-B14F-4D97-AF65-F5344CB8AC3E}">
        <p14:creationId xmlns:p14="http://schemas.microsoft.com/office/powerpoint/2010/main" val="1121515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2E6F3"/>
        </a:solidFill>
        <a:effectLst/>
      </p:bgPr>
    </p:bg>
    <p:spTree>
      <p:nvGrpSpPr>
        <p:cNvPr id="1" name="">
          <a:extLst>
            <a:ext uri="{FF2B5EF4-FFF2-40B4-BE49-F238E27FC236}">
              <a16:creationId xmlns:a16="http://schemas.microsoft.com/office/drawing/2014/main" id="{AAE84D1F-B2CE-798E-4859-906A42AE3495}"/>
            </a:ext>
          </a:extLst>
        </p:cNvPr>
        <p:cNvGrpSpPr/>
        <p:nvPr/>
      </p:nvGrpSpPr>
      <p:grpSpPr>
        <a:xfrm>
          <a:off x="0" y="0"/>
          <a:ext cx="0" cy="0"/>
          <a:chOff x="0" y="0"/>
          <a:chExt cx="0" cy="0"/>
        </a:xfrm>
      </p:grpSpPr>
      <p:pic>
        <p:nvPicPr>
          <p:cNvPr id="7" name="Afbeelding 6" descr="Afbeelding met Lettertype, symbool, logo, Graphics&#10;&#10;Automatisch gegenereerde beschrijving">
            <a:extLst>
              <a:ext uri="{FF2B5EF4-FFF2-40B4-BE49-F238E27FC236}">
                <a16:creationId xmlns:a16="http://schemas.microsoft.com/office/drawing/2014/main" id="{877E65E4-93A7-57B5-EFA9-4BCC1C02525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164" y="567043"/>
            <a:ext cx="3502077" cy="841539"/>
          </a:xfrm>
          <a:prstGeom prst="rect">
            <a:avLst/>
          </a:prstGeom>
        </p:spPr>
      </p:pic>
      <p:sp>
        <p:nvSpPr>
          <p:cNvPr id="4" name="Tekstvak 3">
            <a:extLst>
              <a:ext uri="{FF2B5EF4-FFF2-40B4-BE49-F238E27FC236}">
                <a16:creationId xmlns:a16="http://schemas.microsoft.com/office/drawing/2014/main" id="{9A3E297A-4634-CD69-C0E8-A0111C34648A}"/>
              </a:ext>
            </a:extLst>
          </p:cNvPr>
          <p:cNvSpPr txBox="1"/>
          <p:nvPr/>
        </p:nvSpPr>
        <p:spPr>
          <a:xfrm>
            <a:off x="531164" y="2571498"/>
            <a:ext cx="10490081" cy="584775"/>
          </a:xfrm>
          <a:prstGeom prst="rect">
            <a:avLst/>
          </a:prstGeom>
          <a:noFill/>
        </p:spPr>
        <p:txBody>
          <a:bodyPr wrap="square" rtlCol="0">
            <a:spAutoFit/>
          </a:bodyPr>
          <a:lstStyle/>
          <a:p>
            <a:r>
              <a:rPr lang="nl-NL" sz="3200" dirty="0">
                <a:solidFill>
                  <a:srgbClr val="1B3051"/>
                </a:solidFill>
                <a:latin typeface="Georgia" panose="02040502050405020303" pitchFamily="18" charset="0"/>
              </a:rPr>
              <a:t>Rietveld Schröderhuis</a:t>
            </a:r>
          </a:p>
        </p:txBody>
      </p:sp>
      <p:pic>
        <p:nvPicPr>
          <p:cNvPr id="9" name="Afbeelding 8" descr="Afbeelding met schermopname, ontwerp&#10;&#10;Automatisch gegenereerde beschrijving">
            <a:extLst>
              <a:ext uri="{FF2B5EF4-FFF2-40B4-BE49-F238E27FC236}">
                <a16:creationId xmlns:a16="http://schemas.microsoft.com/office/drawing/2014/main" id="{05F9593E-2E02-9D97-CBDF-CEBCAB5892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53474" y="2080550"/>
            <a:ext cx="360877" cy="360877"/>
          </a:xfrm>
          <a:prstGeom prst="rect">
            <a:avLst/>
          </a:prstGeom>
        </p:spPr>
      </p:pic>
      <p:pic>
        <p:nvPicPr>
          <p:cNvPr id="2" name="Afbeelding 1">
            <a:extLst>
              <a:ext uri="{FF2B5EF4-FFF2-40B4-BE49-F238E27FC236}">
                <a16:creationId xmlns:a16="http://schemas.microsoft.com/office/drawing/2014/main" id="{0852E05E-2147-5B0C-216B-5272BD3D78B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933912" y="2260988"/>
            <a:ext cx="5258088" cy="3284160"/>
          </a:xfrm>
          <a:prstGeom prst="rect">
            <a:avLst/>
          </a:prstGeom>
        </p:spPr>
      </p:pic>
    </p:spTree>
    <p:extLst>
      <p:ext uri="{BB962C8B-B14F-4D97-AF65-F5344CB8AC3E}">
        <p14:creationId xmlns:p14="http://schemas.microsoft.com/office/powerpoint/2010/main" val="2545677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2E6F3"/>
        </a:solidFill>
        <a:effectLst/>
      </p:bgPr>
    </p:bg>
    <p:spTree>
      <p:nvGrpSpPr>
        <p:cNvPr id="1" name="">
          <a:extLst>
            <a:ext uri="{FF2B5EF4-FFF2-40B4-BE49-F238E27FC236}">
              <a16:creationId xmlns:a16="http://schemas.microsoft.com/office/drawing/2014/main" id="{1651AEA3-C339-D74F-572D-4F2BAF2F8BC1}"/>
            </a:ext>
          </a:extLst>
        </p:cNvPr>
        <p:cNvGrpSpPr/>
        <p:nvPr/>
      </p:nvGrpSpPr>
      <p:grpSpPr>
        <a:xfrm>
          <a:off x="0" y="0"/>
          <a:ext cx="0" cy="0"/>
          <a:chOff x="0" y="0"/>
          <a:chExt cx="0" cy="0"/>
        </a:xfrm>
      </p:grpSpPr>
      <p:pic>
        <p:nvPicPr>
          <p:cNvPr id="7" name="Afbeelding 6" descr="Afbeelding met Lettertype, symbool, logo, Graphics&#10;&#10;Automatisch gegenereerde beschrijving">
            <a:extLst>
              <a:ext uri="{FF2B5EF4-FFF2-40B4-BE49-F238E27FC236}">
                <a16:creationId xmlns:a16="http://schemas.microsoft.com/office/drawing/2014/main" id="{3F4E3C46-9537-C8DC-A4E5-B0A7580CBF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164" y="567043"/>
            <a:ext cx="3502077" cy="841539"/>
          </a:xfrm>
          <a:prstGeom prst="rect">
            <a:avLst/>
          </a:prstGeom>
        </p:spPr>
      </p:pic>
      <p:sp>
        <p:nvSpPr>
          <p:cNvPr id="4" name="Tekstvak 3">
            <a:extLst>
              <a:ext uri="{FF2B5EF4-FFF2-40B4-BE49-F238E27FC236}">
                <a16:creationId xmlns:a16="http://schemas.microsoft.com/office/drawing/2014/main" id="{46634468-F858-597B-1917-F587B4A83238}"/>
              </a:ext>
            </a:extLst>
          </p:cNvPr>
          <p:cNvSpPr txBox="1"/>
          <p:nvPr/>
        </p:nvSpPr>
        <p:spPr>
          <a:xfrm>
            <a:off x="531164" y="2571498"/>
            <a:ext cx="10490081" cy="584775"/>
          </a:xfrm>
          <a:prstGeom prst="rect">
            <a:avLst/>
          </a:prstGeom>
          <a:noFill/>
        </p:spPr>
        <p:txBody>
          <a:bodyPr wrap="square" rtlCol="0">
            <a:spAutoFit/>
          </a:bodyPr>
          <a:lstStyle/>
          <a:p>
            <a:r>
              <a:rPr lang="nl-NL" sz="3200" dirty="0">
                <a:solidFill>
                  <a:srgbClr val="1B3051"/>
                </a:solidFill>
                <a:latin typeface="Georgia" panose="02040502050405020303" pitchFamily="18" charset="0"/>
              </a:rPr>
              <a:t>De Waddenzee</a:t>
            </a:r>
          </a:p>
        </p:txBody>
      </p:sp>
      <p:pic>
        <p:nvPicPr>
          <p:cNvPr id="2" name="Afbeelding 1">
            <a:extLst>
              <a:ext uri="{FF2B5EF4-FFF2-40B4-BE49-F238E27FC236}">
                <a16:creationId xmlns:a16="http://schemas.microsoft.com/office/drawing/2014/main" id="{B891C0AE-B2B0-B8C5-7498-3B9348EB0D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33913" y="2260988"/>
            <a:ext cx="5258088" cy="4065589"/>
          </a:xfrm>
          <a:prstGeom prst="rect">
            <a:avLst/>
          </a:prstGeom>
        </p:spPr>
      </p:pic>
      <p:pic>
        <p:nvPicPr>
          <p:cNvPr id="9" name="Afbeelding 8" descr="Afbeelding met schermopname, ontwerp&#10;&#10;Automatisch gegenereerde beschrijving">
            <a:extLst>
              <a:ext uri="{FF2B5EF4-FFF2-40B4-BE49-F238E27FC236}">
                <a16:creationId xmlns:a16="http://schemas.microsoft.com/office/drawing/2014/main" id="{E013E80B-5BA0-F570-42C4-C90AF2C3F97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53474" y="2080550"/>
            <a:ext cx="360877" cy="360877"/>
          </a:xfrm>
          <a:prstGeom prst="rect">
            <a:avLst/>
          </a:prstGeom>
        </p:spPr>
      </p:pic>
    </p:spTree>
    <p:extLst>
      <p:ext uri="{BB962C8B-B14F-4D97-AF65-F5344CB8AC3E}">
        <p14:creationId xmlns:p14="http://schemas.microsoft.com/office/powerpoint/2010/main" val="3223790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2E6F3"/>
        </a:solidFill>
        <a:effectLst/>
      </p:bgPr>
    </p:bg>
    <p:spTree>
      <p:nvGrpSpPr>
        <p:cNvPr id="1" name="">
          <a:extLst>
            <a:ext uri="{FF2B5EF4-FFF2-40B4-BE49-F238E27FC236}">
              <a16:creationId xmlns:a16="http://schemas.microsoft.com/office/drawing/2014/main" id="{38A89705-1CB0-3DC2-1CA8-222752DFA765}"/>
            </a:ext>
          </a:extLst>
        </p:cNvPr>
        <p:cNvGrpSpPr/>
        <p:nvPr/>
      </p:nvGrpSpPr>
      <p:grpSpPr>
        <a:xfrm>
          <a:off x="0" y="0"/>
          <a:ext cx="0" cy="0"/>
          <a:chOff x="0" y="0"/>
          <a:chExt cx="0" cy="0"/>
        </a:xfrm>
      </p:grpSpPr>
      <p:pic>
        <p:nvPicPr>
          <p:cNvPr id="7" name="Afbeelding 6" descr="Afbeelding met Lettertype, symbool, logo, Graphics&#10;&#10;Automatisch gegenereerde beschrijving">
            <a:extLst>
              <a:ext uri="{FF2B5EF4-FFF2-40B4-BE49-F238E27FC236}">
                <a16:creationId xmlns:a16="http://schemas.microsoft.com/office/drawing/2014/main" id="{8F584B8B-9412-64E5-2E0E-328CC8B75C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164" y="567043"/>
            <a:ext cx="3502077" cy="841539"/>
          </a:xfrm>
          <a:prstGeom prst="rect">
            <a:avLst/>
          </a:prstGeom>
        </p:spPr>
      </p:pic>
      <p:sp>
        <p:nvSpPr>
          <p:cNvPr id="4" name="Tekstvak 3">
            <a:extLst>
              <a:ext uri="{FF2B5EF4-FFF2-40B4-BE49-F238E27FC236}">
                <a16:creationId xmlns:a16="http://schemas.microsoft.com/office/drawing/2014/main" id="{4F7D4465-DC1A-1250-DAFF-A33411BEDF72}"/>
              </a:ext>
            </a:extLst>
          </p:cNvPr>
          <p:cNvSpPr txBox="1"/>
          <p:nvPr/>
        </p:nvSpPr>
        <p:spPr>
          <a:xfrm>
            <a:off x="531164" y="2571498"/>
            <a:ext cx="10490081" cy="584775"/>
          </a:xfrm>
          <a:prstGeom prst="rect">
            <a:avLst/>
          </a:prstGeom>
          <a:noFill/>
        </p:spPr>
        <p:txBody>
          <a:bodyPr wrap="square" rtlCol="0">
            <a:spAutoFit/>
          </a:bodyPr>
          <a:lstStyle/>
          <a:p>
            <a:r>
              <a:rPr lang="nl-NL" sz="3200" dirty="0">
                <a:solidFill>
                  <a:srgbClr val="1B3051"/>
                </a:solidFill>
                <a:latin typeface="Georgia" panose="02040502050405020303" pitchFamily="18" charset="0"/>
              </a:rPr>
              <a:t>Grachtengordel van Amsterdam</a:t>
            </a:r>
          </a:p>
        </p:txBody>
      </p:sp>
      <p:pic>
        <p:nvPicPr>
          <p:cNvPr id="2" name="Afbeelding 1">
            <a:extLst>
              <a:ext uri="{FF2B5EF4-FFF2-40B4-BE49-F238E27FC236}">
                <a16:creationId xmlns:a16="http://schemas.microsoft.com/office/drawing/2014/main" id="{87957376-8964-B2CC-BEA6-EBC673072FA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933912" y="2260988"/>
            <a:ext cx="5258088" cy="3346589"/>
          </a:xfrm>
          <a:prstGeom prst="rect">
            <a:avLst/>
          </a:prstGeom>
        </p:spPr>
      </p:pic>
      <p:pic>
        <p:nvPicPr>
          <p:cNvPr id="9" name="Afbeelding 8" descr="Afbeelding met schermopname, ontwerp&#10;&#10;Automatisch gegenereerde beschrijving">
            <a:extLst>
              <a:ext uri="{FF2B5EF4-FFF2-40B4-BE49-F238E27FC236}">
                <a16:creationId xmlns:a16="http://schemas.microsoft.com/office/drawing/2014/main" id="{13DCD50F-D3AC-7FDA-0B75-795ACAEC548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53474" y="2080550"/>
            <a:ext cx="360877" cy="360877"/>
          </a:xfrm>
          <a:prstGeom prst="rect">
            <a:avLst/>
          </a:prstGeom>
        </p:spPr>
      </p:pic>
    </p:spTree>
    <p:extLst>
      <p:ext uri="{BB962C8B-B14F-4D97-AF65-F5344CB8AC3E}">
        <p14:creationId xmlns:p14="http://schemas.microsoft.com/office/powerpoint/2010/main" val="755266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2E6F3"/>
        </a:solidFill>
        <a:effectLst/>
      </p:bgPr>
    </p:bg>
    <p:spTree>
      <p:nvGrpSpPr>
        <p:cNvPr id="1" name="">
          <a:extLst>
            <a:ext uri="{FF2B5EF4-FFF2-40B4-BE49-F238E27FC236}">
              <a16:creationId xmlns:a16="http://schemas.microsoft.com/office/drawing/2014/main" id="{29F4AE04-7021-81FC-E5F8-33242C347671}"/>
            </a:ext>
          </a:extLst>
        </p:cNvPr>
        <p:cNvGrpSpPr/>
        <p:nvPr/>
      </p:nvGrpSpPr>
      <p:grpSpPr>
        <a:xfrm>
          <a:off x="0" y="0"/>
          <a:ext cx="0" cy="0"/>
          <a:chOff x="0" y="0"/>
          <a:chExt cx="0" cy="0"/>
        </a:xfrm>
      </p:grpSpPr>
      <p:pic>
        <p:nvPicPr>
          <p:cNvPr id="7" name="Afbeelding 6" descr="Afbeelding met Lettertype, symbool, logo, Graphics&#10;&#10;Automatisch gegenereerde beschrijving">
            <a:extLst>
              <a:ext uri="{FF2B5EF4-FFF2-40B4-BE49-F238E27FC236}">
                <a16:creationId xmlns:a16="http://schemas.microsoft.com/office/drawing/2014/main" id="{B2ADC091-9748-81B5-8719-243FED2D0A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164" y="567043"/>
            <a:ext cx="3502077" cy="841539"/>
          </a:xfrm>
          <a:prstGeom prst="rect">
            <a:avLst/>
          </a:prstGeom>
        </p:spPr>
      </p:pic>
      <p:sp>
        <p:nvSpPr>
          <p:cNvPr id="4" name="Tekstvak 3">
            <a:extLst>
              <a:ext uri="{FF2B5EF4-FFF2-40B4-BE49-F238E27FC236}">
                <a16:creationId xmlns:a16="http://schemas.microsoft.com/office/drawing/2014/main" id="{CCBCCFCD-A2A0-289E-958E-D195F1A5E234}"/>
              </a:ext>
            </a:extLst>
          </p:cNvPr>
          <p:cNvSpPr txBox="1"/>
          <p:nvPr/>
        </p:nvSpPr>
        <p:spPr>
          <a:xfrm>
            <a:off x="531164" y="2571498"/>
            <a:ext cx="10490081" cy="584775"/>
          </a:xfrm>
          <a:prstGeom prst="rect">
            <a:avLst/>
          </a:prstGeom>
          <a:noFill/>
        </p:spPr>
        <p:txBody>
          <a:bodyPr wrap="square" rtlCol="0">
            <a:spAutoFit/>
          </a:bodyPr>
          <a:lstStyle/>
          <a:p>
            <a:r>
              <a:rPr lang="nl-NL" sz="3200" dirty="0">
                <a:solidFill>
                  <a:srgbClr val="1B3051"/>
                </a:solidFill>
                <a:latin typeface="Georgia" panose="02040502050405020303" pitchFamily="18" charset="0"/>
              </a:rPr>
              <a:t>Van Nellefabriek</a:t>
            </a:r>
          </a:p>
        </p:txBody>
      </p:sp>
      <p:pic>
        <p:nvPicPr>
          <p:cNvPr id="2" name="Afbeelding 1">
            <a:extLst>
              <a:ext uri="{FF2B5EF4-FFF2-40B4-BE49-F238E27FC236}">
                <a16:creationId xmlns:a16="http://schemas.microsoft.com/office/drawing/2014/main" id="{87EEFACB-4916-A944-0AD8-CB149EB9F4E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33912" y="2260988"/>
            <a:ext cx="5674895" cy="4010738"/>
          </a:xfrm>
          <a:prstGeom prst="rect">
            <a:avLst/>
          </a:prstGeom>
        </p:spPr>
      </p:pic>
      <p:pic>
        <p:nvPicPr>
          <p:cNvPr id="9" name="Afbeelding 8" descr="Afbeelding met schermopname, ontwerp&#10;&#10;Automatisch gegenereerde beschrijving">
            <a:extLst>
              <a:ext uri="{FF2B5EF4-FFF2-40B4-BE49-F238E27FC236}">
                <a16:creationId xmlns:a16="http://schemas.microsoft.com/office/drawing/2014/main" id="{04B8A8F9-179A-4CB8-86F1-B909998B226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53474" y="2080550"/>
            <a:ext cx="360877" cy="360877"/>
          </a:xfrm>
          <a:prstGeom prst="rect">
            <a:avLst/>
          </a:prstGeom>
        </p:spPr>
      </p:pic>
    </p:spTree>
    <p:extLst>
      <p:ext uri="{BB962C8B-B14F-4D97-AF65-F5344CB8AC3E}">
        <p14:creationId xmlns:p14="http://schemas.microsoft.com/office/powerpoint/2010/main" val="3863157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2E6F3"/>
        </a:solidFill>
        <a:effectLst/>
      </p:bgPr>
    </p:bg>
    <p:spTree>
      <p:nvGrpSpPr>
        <p:cNvPr id="1" name="">
          <a:extLst>
            <a:ext uri="{FF2B5EF4-FFF2-40B4-BE49-F238E27FC236}">
              <a16:creationId xmlns:a16="http://schemas.microsoft.com/office/drawing/2014/main" id="{B9EC8925-DBB2-7A02-D379-20772A94F97F}"/>
            </a:ext>
          </a:extLst>
        </p:cNvPr>
        <p:cNvGrpSpPr/>
        <p:nvPr/>
      </p:nvGrpSpPr>
      <p:grpSpPr>
        <a:xfrm>
          <a:off x="0" y="0"/>
          <a:ext cx="0" cy="0"/>
          <a:chOff x="0" y="0"/>
          <a:chExt cx="0" cy="0"/>
        </a:xfrm>
      </p:grpSpPr>
      <p:pic>
        <p:nvPicPr>
          <p:cNvPr id="7" name="Afbeelding 6" descr="Afbeelding met Lettertype, symbool, logo, Graphics&#10;&#10;Automatisch gegenereerde beschrijving">
            <a:extLst>
              <a:ext uri="{FF2B5EF4-FFF2-40B4-BE49-F238E27FC236}">
                <a16:creationId xmlns:a16="http://schemas.microsoft.com/office/drawing/2014/main" id="{F23CC806-3BDE-D321-31F5-E6D8842083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164" y="567043"/>
            <a:ext cx="3502077" cy="841539"/>
          </a:xfrm>
          <a:prstGeom prst="rect">
            <a:avLst/>
          </a:prstGeom>
        </p:spPr>
      </p:pic>
      <p:sp>
        <p:nvSpPr>
          <p:cNvPr id="4" name="Tekstvak 3">
            <a:extLst>
              <a:ext uri="{FF2B5EF4-FFF2-40B4-BE49-F238E27FC236}">
                <a16:creationId xmlns:a16="http://schemas.microsoft.com/office/drawing/2014/main" id="{E867C1FE-B175-0821-F7DD-CC79DF8AB8B3}"/>
              </a:ext>
            </a:extLst>
          </p:cNvPr>
          <p:cNvSpPr txBox="1"/>
          <p:nvPr/>
        </p:nvSpPr>
        <p:spPr>
          <a:xfrm>
            <a:off x="531164" y="2571498"/>
            <a:ext cx="10490081" cy="584775"/>
          </a:xfrm>
          <a:prstGeom prst="rect">
            <a:avLst/>
          </a:prstGeom>
          <a:noFill/>
        </p:spPr>
        <p:txBody>
          <a:bodyPr wrap="square" rtlCol="0">
            <a:spAutoFit/>
          </a:bodyPr>
          <a:lstStyle/>
          <a:p>
            <a:r>
              <a:rPr lang="nl-NL" sz="3200" dirty="0">
                <a:solidFill>
                  <a:srgbClr val="1B3051"/>
                </a:solidFill>
                <a:latin typeface="Georgia" panose="02040502050405020303" pitchFamily="18" charset="0"/>
              </a:rPr>
              <a:t>Koloniën van Weldadigheid</a:t>
            </a:r>
          </a:p>
        </p:txBody>
      </p:sp>
      <p:pic>
        <p:nvPicPr>
          <p:cNvPr id="2" name="Afbeelding 1">
            <a:extLst>
              <a:ext uri="{FF2B5EF4-FFF2-40B4-BE49-F238E27FC236}">
                <a16:creationId xmlns:a16="http://schemas.microsoft.com/office/drawing/2014/main" id="{FAF7B68E-7663-4D26-BB5A-2AD33EA78B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33912" y="2260988"/>
            <a:ext cx="5253273" cy="3081033"/>
          </a:xfrm>
          <a:prstGeom prst="rect">
            <a:avLst/>
          </a:prstGeom>
        </p:spPr>
      </p:pic>
      <p:pic>
        <p:nvPicPr>
          <p:cNvPr id="9" name="Afbeelding 8" descr="Afbeelding met schermopname, ontwerp&#10;&#10;Automatisch gegenereerde beschrijving">
            <a:extLst>
              <a:ext uri="{FF2B5EF4-FFF2-40B4-BE49-F238E27FC236}">
                <a16:creationId xmlns:a16="http://schemas.microsoft.com/office/drawing/2014/main" id="{A410E3A3-F434-5EFA-0331-3CD381F2B61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53474" y="2080550"/>
            <a:ext cx="360877" cy="360877"/>
          </a:xfrm>
          <a:prstGeom prst="rect">
            <a:avLst/>
          </a:prstGeom>
        </p:spPr>
      </p:pic>
    </p:spTree>
    <p:extLst>
      <p:ext uri="{BB962C8B-B14F-4D97-AF65-F5344CB8AC3E}">
        <p14:creationId xmlns:p14="http://schemas.microsoft.com/office/powerpoint/2010/main" val="245602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2E6F3"/>
        </a:solidFill>
        <a:effectLst/>
      </p:bgPr>
    </p:bg>
    <p:spTree>
      <p:nvGrpSpPr>
        <p:cNvPr id="1" name="">
          <a:extLst>
            <a:ext uri="{FF2B5EF4-FFF2-40B4-BE49-F238E27FC236}">
              <a16:creationId xmlns:a16="http://schemas.microsoft.com/office/drawing/2014/main" id="{20E2F372-3458-A02C-0AA9-730284DC1241}"/>
            </a:ext>
          </a:extLst>
        </p:cNvPr>
        <p:cNvGrpSpPr/>
        <p:nvPr/>
      </p:nvGrpSpPr>
      <p:grpSpPr>
        <a:xfrm>
          <a:off x="0" y="0"/>
          <a:ext cx="0" cy="0"/>
          <a:chOff x="0" y="0"/>
          <a:chExt cx="0" cy="0"/>
        </a:xfrm>
      </p:grpSpPr>
      <p:pic>
        <p:nvPicPr>
          <p:cNvPr id="7" name="Afbeelding 6" descr="Afbeelding met Lettertype, symbool, logo, Graphics&#10;&#10;Automatisch gegenereerde beschrijving">
            <a:extLst>
              <a:ext uri="{FF2B5EF4-FFF2-40B4-BE49-F238E27FC236}">
                <a16:creationId xmlns:a16="http://schemas.microsoft.com/office/drawing/2014/main" id="{CD6D9C21-8CD1-3F01-A6E7-14E92F412B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164" y="567043"/>
            <a:ext cx="3502077" cy="841539"/>
          </a:xfrm>
          <a:prstGeom prst="rect">
            <a:avLst/>
          </a:prstGeom>
        </p:spPr>
      </p:pic>
      <p:sp>
        <p:nvSpPr>
          <p:cNvPr id="4" name="Tekstvak 3">
            <a:extLst>
              <a:ext uri="{FF2B5EF4-FFF2-40B4-BE49-F238E27FC236}">
                <a16:creationId xmlns:a16="http://schemas.microsoft.com/office/drawing/2014/main" id="{06604CDA-AB3A-736C-743C-37984CDC1AFD}"/>
              </a:ext>
            </a:extLst>
          </p:cNvPr>
          <p:cNvSpPr txBox="1"/>
          <p:nvPr/>
        </p:nvSpPr>
        <p:spPr>
          <a:xfrm>
            <a:off x="531164" y="2571498"/>
            <a:ext cx="10490081" cy="584775"/>
          </a:xfrm>
          <a:prstGeom prst="rect">
            <a:avLst/>
          </a:prstGeom>
          <a:noFill/>
        </p:spPr>
        <p:txBody>
          <a:bodyPr wrap="square" rtlCol="0">
            <a:spAutoFit/>
          </a:bodyPr>
          <a:lstStyle/>
          <a:p>
            <a:r>
              <a:rPr lang="nl-NL" sz="3200" dirty="0">
                <a:solidFill>
                  <a:srgbClr val="1B3051"/>
                </a:solidFill>
                <a:latin typeface="Georgia" panose="02040502050405020303" pitchFamily="18" charset="0"/>
              </a:rPr>
              <a:t>Neder-Germaanse Limes</a:t>
            </a:r>
          </a:p>
        </p:txBody>
      </p:sp>
      <p:pic>
        <p:nvPicPr>
          <p:cNvPr id="2" name="Afbeelding 1">
            <a:extLst>
              <a:ext uri="{FF2B5EF4-FFF2-40B4-BE49-F238E27FC236}">
                <a16:creationId xmlns:a16="http://schemas.microsoft.com/office/drawing/2014/main" id="{FCF3AAAF-95BF-AC39-77F8-2E9AFE1EE14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40364" y="2260988"/>
            <a:ext cx="5251636" cy="4043981"/>
          </a:xfrm>
          <a:prstGeom prst="rect">
            <a:avLst/>
          </a:prstGeom>
        </p:spPr>
      </p:pic>
      <p:pic>
        <p:nvPicPr>
          <p:cNvPr id="9" name="Afbeelding 8" descr="Afbeelding met schermopname, ontwerp&#10;&#10;Automatisch gegenereerde beschrijving">
            <a:extLst>
              <a:ext uri="{FF2B5EF4-FFF2-40B4-BE49-F238E27FC236}">
                <a16:creationId xmlns:a16="http://schemas.microsoft.com/office/drawing/2014/main" id="{A3FBFA8A-C8E7-AEB5-17EC-8AF648F2E8B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53474" y="2080550"/>
            <a:ext cx="360877" cy="360877"/>
          </a:xfrm>
          <a:prstGeom prst="rect">
            <a:avLst/>
          </a:prstGeom>
        </p:spPr>
      </p:pic>
    </p:spTree>
    <p:extLst>
      <p:ext uri="{BB962C8B-B14F-4D97-AF65-F5344CB8AC3E}">
        <p14:creationId xmlns:p14="http://schemas.microsoft.com/office/powerpoint/2010/main" val="2389469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367B1"/>
        </a:solidFill>
        <a:effectLst/>
      </p:bgPr>
    </p:bg>
    <p:spTree>
      <p:nvGrpSpPr>
        <p:cNvPr id="1" name="">
          <a:extLst>
            <a:ext uri="{FF2B5EF4-FFF2-40B4-BE49-F238E27FC236}">
              <a16:creationId xmlns:a16="http://schemas.microsoft.com/office/drawing/2014/main" id="{86E03D31-D607-5832-1085-3827A851F5BB}"/>
            </a:ext>
          </a:extLst>
        </p:cNvPr>
        <p:cNvGrpSpPr/>
        <p:nvPr/>
      </p:nvGrpSpPr>
      <p:grpSpPr>
        <a:xfrm>
          <a:off x="0" y="0"/>
          <a:ext cx="0" cy="0"/>
          <a:chOff x="0" y="0"/>
          <a:chExt cx="0" cy="0"/>
        </a:xfrm>
      </p:grpSpPr>
      <p:pic>
        <p:nvPicPr>
          <p:cNvPr id="8" name="Afbeelding 7" descr="Afbeelding met tekst, Lettertype, symbool, logo&#10;&#10;Automatisch gegenereerde beschrijving">
            <a:extLst>
              <a:ext uri="{FF2B5EF4-FFF2-40B4-BE49-F238E27FC236}">
                <a16:creationId xmlns:a16="http://schemas.microsoft.com/office/drawing/2014/main" id="{93125F04-A12F-2295-D9F8-648B845A76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58728" y="5871890"/>
            <a:ext cx="2065163" cy="499251"/>
          </a:xfrm>
          <a:prstGeom prst="rect">
            <a:avLst/>
          </a:prstGeom>
        </p:spPr>
      </p:pic>
      <p:sp>
        <p:nvSpPr>
          <p:cNvPr id="5" name="Tekstvak 4">
            <a:extLst>
              <a:ext uri="{FF2B5EF4-FFF2-40B4-BE49-F238E27FC236}">
                <a16:creationId xmlns:a16="http://schemas.microsoft.com/office/drawing/2014/main" id="{D71C7AFF-23AF-9BAE-FBC2-0587CB2122C4}"/>
              </a:ext>
            </a:extLst>
          </p:cNvPr>
          <p:cNvSpPr txBox="1"/>
          <p:nvPr/>
        </p:nvSpPr>
        <p:spPr>
          <a:xfrm>
            <a:off x="446384" y="561030"/>
            <a:ext cx="10490081" cy="1015663"/>
          </a:xfrm>
          <a:prstGeom prst="rect">
            <a:avLst/>
          </a:prstGeom>
          <a:noFill/>
        </p:spPr>
        <p:txBody>
          <a:bodyPr wrap="square" rtlCol="0">
            <a:spAutoFit/>
          </a:bodyPr>
          <a:lstStyle/>
          <a:p>
            <a:r>
              <a:rPr lang="nl-NL" sz="6000" dirty="0">
                <a:solidFill>
                  <a:schemeClr val="bg1"/>
                </a:solidFill>
                <a:latin typeface="Georgia" panose="02040502050405020303" pitchFamily="18" charset="0"/>
              </a:rPr>
              <a:t>Ontdek het Werelderfgoed</a:t>
            </a:r>
          </a:p>
        </p:txBody>
      </p:sp>
      <p:sp>
        <p:nvSpPr>
          <p:cNvPr id="6" name="Tekstvak 5">
            <a:extLst>
              <a:ext uri="{FF2B5EF4-FFF2-40B4-BE49-F238E27FC236}">
                <a16:creationId xmlns:a16="http://schemas.microsoft.com/office/drawing/2014/main" id="{207BD896-36B8-019C-D6DF-10A416F86412}"/>
              </a:ext>
            </a:extLst>
          </p:cNvPr>
          <p:cNvSpPr txBox="1"/>
          <p:nvPr/>
        </p:nvSpPr>
        <p:spPr>
          <a:xfrm>
            <a:off x="446385" y="2500022"/>
            <a:ext cx="6354087" cy="2554545"/>
          </a:xfrm>
          <a:prstGeom prst="rect">
            <a:avLst/>
          </a:prstGeom>
          <a:noFill/>
        </p:spPr>
        <p:txBody>
          <a:bodyPr wrap="square" rtlCol="0">
            <a:spAutoFit/>
          </a:bodyPr>
          <a:lstStyle/>
          <a:p>
            <a:pPr marL="457200" indent="-457200">
              <a:buFont typeface="Arial" panose="020B0604020202020204" pitchFamily="34" charset="0"/>
              <a:buChar char="•"/>
            </a:pPr>
            <a:r>
              <a:rPr lang="nl-NL" sz="3200" dirty="0">
                <a:solidFill>
                  <a:schemeClr val="bg1"/>
                </a:solidFill>
                <a:latin typeface="Arial" panose="020B0604020202020204" pitchFamily="34" charset="0"/>
                <a:cs typeface="Arial" panose="020B0604020202020204" pitchFamily="34" charset="0"/>
              </a:rPr>
              <a:t>Wat is Werelderfgoed?</a:t>
            </a:r>
          </a:p>
          <a:p>
            <a:pPr marL="457200" indent="-457200">
              <a:buFont typeface="Arial" panose="020B0604020202020204" pitchFamily="34" charset="0"/>
              <a:buChar char="•"/>
            </a:pPr>
            <a:r>
              <a:rPr lang="nl-NL" sz="3200" dirty="0">
                <a:solidFill>
                  <a:schemeClr val="bg1"/>
                </a:solidFill>
                <a:latin typeface="Arial" panose="020B0604020202020204" pitchFamily="34" charset="0"/>
                <a:cs typeface="Arial" panose="020B0604020202020204" pitchFamily="34" charset="0"/>
              </a:rPr>
              <a:t>Werelderfgoed dichtbij</a:t>
            </a:r>
          </a:p>
          <a:p>
            <a:pPr marL="457200" indent="-457200">
              <a:buFont typeface="Arial" panose="020B0604020202020204" pitchFamily="34" charset="0"/>
              <a:buChar char="•"/>
            </a:pPr>
            <a:r>
              <a:rPr lang="nl-NL" sz="3200" dirty="0">
                <a:solidFill>
                  <a:schemeClr val="bg1"/>
                </a:solidFill>
                <a:latin typeface="Arial" panose="020B0604020202020204" pitchFamily="34" charset="0"/>
                <a:cs typeface="Arial" panose="020B0604020202020204" pitchFamily="34" charset="0"/>
              </a:rPr>
              <a:t>Meer ontdekken</a:t>
            </a:r>
          </a:p>
          <a:p>
            <a:pPr marL="457200" indent="-457200">
              <a:buFont typeface="Arial" panose="020B0604020202020204" pitchFamily="34" charset="0"/>
              <a:buChar char="•"/>
            </a:pPr>
            <a:r>
              <a:rPr lang="nl-NL" sz="3200" dirty="0">
                <a:solidFill>
                  <a:schemeClr val="bg1"/>
                </a:solidFill>
                <a:latin typeface="Arial" panose="020B0604020202020204" pitchFamily="34" charset="0"/>
                <a:cs typeface="Arial" panose="020B0604020202020204" pitchFamily="34" charset="0"/>
              </a:rPr>
              <a:t>Quiz</a:t>
            </a:r>
          </a:p>
          <a:p>
            <a:pPr marL="457200" indent="-457200">
              <a:buFont typeface="Arial" panose="020B0604020202020204" pitchFamily="34" charset="0"/>
              <a:buChar char="•"/>
            </a:pPr>
            <a:r>
              <a:rPr lang="nl-NL" sz="3200" dirty="0">
                <a:solidFill>
                  <a:schemeClr val="bg1"/>
                </a:solidFill>
                <a:latin typeface="Arial" panose="020B0604020202020204" pitchFamily="34" charset="0"/>
                <a:cs typeface="Arial" panose="020B0604020202020204" pitchFamily="34" charset="0"/>
              </a:rPr>
              <a:t>Vragen?</a:t>
            </a:r>
          </a:p>
        </p:txBody>
      </p:sp>
      <p:pic>
        <p:nvPicPr>
          <p:cNvPr id="8198" name="Picture 6">
            <a:extLst>
              <a:ext uri="{FF2B5EF4-FFF2-40B4-BE49-F238E27FC236}">
                <a16:creationId xmlns:a16="http://schemas.microsoft.com/office/drawing/2014/main" id="{5042666B-647E-BADE-0FED-8F142D3F9EAB}"/>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108598" y="2270861"/>
            <a:ext cx="4737519" cy="4587139"/>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descr="Afbeelding met wit, ontwerp&#10;&#10;Automatisch gegenereerde beschrijving">
            <a:extLst>
              <a:ext uri="{FF2B5EF4-FFF2-40B4-BE49-F238E27FC236}">
                <a16:creationId xmlns:a16="http://schemas.microsoft.com/office/drawing/2014/main" id="{1BBD12B7-A183-678A-D552-D69D9114956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28121" y="2090384"/>
            <a:ext cx="360953" cy="360953"/>
          </a:xfrm>
          <a:prstGeom prst="rect">
            <a:avLst/>
          </a:prstGeom>
        </p:spPr>
      </p:pic>
    </p:spTree>
    <p:extLst>
      <p:ext uri="{BB962C8B-B14F-4D97-AF65-F5344CB8AC3E}">
        <p14:creationId xmlns:p14="http://schemas.microsoft.com/office/powerpoint/2010/main" val="3213867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2E6F3"/>
        </a:solidFill>
        <a:effectLst/>
      </p:bgPr>
    </p:bg>
    <p:spTree>
      <p:nvGrpSpPr>
        <p:cNvPr id="1" name="">
          <a:extLst>
            <a:ext uri="{FF2B5EF4-FFF2-40B4-BE49-F238E27FC236}">
              <a16:creationId xmlns:a16="http://schemas.microsoft.com/office/drawing/2014/main" id="{07A49A19-C690-66CB-9525-E391949386FF}"/>
            </a:ext>
          </a:extLst>
        </p:cNvPr>
        <p:cNvGrpSpPr/>
        <p:nvPr/>
      </p:nvGrpSpPr>
      <p:grpSpPr>
        <a:xfrm>
          <a:off x="0" y="0"/>
          <a:ext cx="0" cy="0"/>
          <a:chOff x="0" y="0"/>
          <a:chExt cx="0" cy="0"/>
        </a:xfrm>
      </p:grpSpPr>
      <p:pic>
        <p:nvPicPr>
          <p:cNvPr id="7" name="Afbeelding 6" descr="Afbeelding met Lettertype, symbool, logo, Graphics&#10;&#10;Automatisch gegenereerde beschrijving">
            <a:extLst>
              <a:ext uri="{FF2B5EF4-FFF2-40B4-BE49-F238E27FC236}">
                <a16:creationId xmlns:a16="http://schemas.microsoft.com/office/drawing/2014/main" id="{5B6EC790-AE73-B18E-873F-5266331C45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164" y="567043"/>
            <a:ext cx="3502077" cy="841539"/>
          </a:xfrm>
          <a:prstGeom prst="rect">
            <a:avLst/>
          </a:prstGeom>
        </p:spPr>
      </p:pic>
      <p:sp>
        <p:nvSpPr>
          <p:cNvPr id="4" name="Tekstvak 3">
            <a:extLst>
              <a:ext uri="{FF2B5EF4-FFF2-40B4-BE49-F238E27FC236}">
                <a16:creationId xmlns:a16="http://schemas.microsoft.com/office/drawing/2014/main" id="{85CE36AF-DFF9-4101-D4DA-A23CF71B3BE8}"/>
              </a:ext>
            </a:extLst>
          </p:cNvPr>
          <p:cNvSpPr txBox="1"/>
          <p:nvPr/>
        </p:nvSpPr>
        <p:spPr>
          <a:xfrm>
            <a:off x="531164" y="2571498"/>
            <a:ext cx="10490081" cy="584775"/>
          </a:xfrm>
          <a:prstGeom prst="rect">
            <a:avLst/>
          </a:prstGeom>
          <a:noFill/>
        </p:spPr>
        <p:txBody>
          <a:bodyPr wrap="square" rtlCol="0">
            <a:spAutoFit/>
          </a:bodyPr>
          <a:lstStyle/>
          <a:p>
            <a:r>
              <a:rPr lang="nl-NL" sz="3200" dirty="0" err="1">
                <a:solidFill>
                  <a:srgbClr val="1B3051"/>
                </a:solidFill>
                <a:latin typeface="Georgia" panose="02040502050405020303" pitchFamily="18" charset="0"/>
              </a:rPr>
              <a:t>Eise</a:t>
            </a:r>
            <a:r>
              <a:rPr lang="nl-NL" sz="3200" dirty="0">
                <a:solidFill>
                  <a:srgbClr val="1B3051"/>
                </a:solidFill>
                <a:latin typeface="Georgia" panose="02040502050405020303" pitchFamily="18" charset="0"/>
              </a:rPr>
              <a:t> </a:t>
            </a:r>
            <a:r>
              <a:rPr lang="nl-NL" sz="3200" dirty="0" err="1">
                <a:solidFill>
                  <a:srgbClr val="1B3051"/>
                </a:solidFill>
                <a:latin typeface="Georgia" panose="02040502050405020303" pitchFamily="18" charset="0"/>
              </a:rPr>
              <a:t>Eisinga</a:t>
            </a:r>
            <a:r>
              <a:rPr lang="nl-NL" sz="3200" dirty="0">
                <a:solidFill>
                  <a:srgbClr val="1B3051"/>
                </a:solidFill>
                <a:latin typeface="Georgia" panose="02040502050405020303" pitchFamily="18" charset="0"/>
              </a:rPr>
              <a:t> Planetarium</a:t>
            </a:r>
          </a:p>
        </p:txBody>
      </p:sp>
      <p:pic>
        <p:nvPicPr>
          <p:cNvPr id="8" name="Afbeelding 7">
            <a:extLst>
              <a:ext uri="{FF2B5EF4-FFF2-40B4-BE49-F238E27FC236}">
                <a16:creationId xmlns:a16="http://schemas.microsoft.com/office/drawing/2014/main" id="{78615531-983D-3F10-A385-1BD7EB79A74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33912" y="2260988"/>
            <a:ext cx="5295669" cy="3424308"/>
          </a:xfrm>
          <a:prstGeom prst="rect">
            <a:avLst/>
          </a:prstGeom>
        </p:spPr>
      </p:pic>
      <p:pic>
        <p:nvPicPr>
          <p:cNvPr id="9" name="Afbeelding 8" descr="Afbeelding met schermopname, ontwerp&#10;&#10;Automatisch gegenereerde beschrijving">
            <a:extLst>
              <a:ext uri="{FF2B5EF4-FFF2-40B4-BE49-F238E27FC236}">
                <a16:creationId xmlns:a16="http://schemas.microsoft.com/office/drawing/2014/main" id="{4BF449FD-B276-9850-6F31-3E66B1D80CF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53474" y="2080550"/>
            <a:ext cx="360877" cy="360877"/>
          </a:xfrm>
          <a:prstGeom prst="rect">
            <a:avLst/>
          </a:prstGeom>
        </p:spPr>
      </p:pic>
    </p:spTree>
    <p:extLst>
      <p:ext uri="{BB962C8B-B14F-4D97-AF65-F5344CB8AC3E}">
        <p14:creationId xmlns:p14="http://schemas.microsoft.com/office/powerpoint/2010/main" val="1553361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2E6F3"/>
        </a:solidFill>
        <a:effectLst/>
      </p:bgPr>
    </p:bg>
    <p:spTree>
      <p:nvGrpSpPr>
        <p:cNvPr id="1" name="">
          <a:extLst>
            <a:ext uri="{FF2B5EF4-FFF2-40B4-BE49-F238E27FC236}">
              <a16:creationId xmlns:a16="http://schemas.microsoft.com/office/drawing/2014/main" id="{1360CD97-175A-E771-3FFA-15B4DA739A0F}"/>
            </a:ext>
          </a:extLst>
        </p:cNvPr>
        <p:cNvGrpSpPr/>
        <p:nvPr/>
      </p:nvGrpSpPr>
      <p:grpSpPr>
        <a:xfrm>
          <a:off x="0" y="0"/>
          <a:ext cx="0" cy="0"/>
          <a:chOff x="0" y="0"/>
          <a:chExt cx="0" cy="0"/>
        </a:xfrm>
      </p:grpSpPr>
      <p:pic>
        <p:nvPicPr>
          <p:cNvPr id="7" name="Afbeelding 6" descr="Afbeelding met Lettertype, symbool, logo, Graphics&#10;&#10;Automatisch gegenereerde beschrijving">
            <a:extLst>
              <a:ext uri="{FF2B5EF4-FFF2-40B4-BE49-F238E27FC236}">
                <a16:creationId xmlns:a16="http://schemas.microsoft.com/office/drawing/2014/main" id="{EEB522B6-231D-23E5-C67C-3E15E5597F5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164" y="567043"/>
            <a:ext cx="3502077" cy="841539"/>
          </a:xfrm>
          <a:prstGeom prst="rect">
            <a:avLst/>
          </a:prstGeom>
        </p:spPr>
      </p:pic>
      <p:sp>
        <p:nvSpPr>
          <p:cNvPr id="4" name="Tekstvak 3">
            <a:extLst>
              <a:ext uri="{FF2B5EF4-FFF2-40B4-BE49-F238E27FC236}">
                <a16:creationId xmlns:a16="http://schemas.microsoft.com/office/drawing/2014/main" id="{FFA0FE6E-C9BD-33FC-C8A7-73619B219466}"/>
              </a:ext>
            </a:extLst>
          </p:cNvPr>
          <p:cNvSpPr txBox="1"/>
          <p:nvPr/>
        </p:nvSpPr>
        <p:spPr>
          <a:xfrm>
            <a:off x="6096000" y="426985"/>
            <a:ext cx="10490081" cy="584775"/>
          </a:xfrm>
          <a:prstGeom prst="rect">
            <a:avLst/>
          </a:prstGeom>
          <a:noFill/>
        </p:spPr>
        <p:txBody>
          <a:bodyPr wrap="square" rtlCol="0">
            <a:spAutoFit/>
          </a:bodyPr>
          <a:lstStyle/>
          <a:p>
            <a:r>
              <a:rPr lang="nl-NL" sz="3200" dirty="0">
                <a:solidFill>
                  <a:srgbClr val="1B3051"/>
                </a:solidFill>
                <a:latin typeface="Georgia" panose="02040502050405020303" pitchFamily="18" charset="0"/>
              </a:rPr>
              <a:t>Doe de quiz!</a:t>
            </a:r>
          </a:p>
        </p:txBody>
      </p:sp>
      <p:sp>
        <p:nvSpPr>
          <p:cNvPr id="5" name="Tekstvak 4">
            <a:extLst>
              <a:ext uri="{FF2B5EF4-FFF2-40B4-BE49-F238E27FC236}">
                <a16:creationId xmlns:a16="http://schemas.microsoft.com/office/drawing/2014/main" id="{64292D65-D63D-B00D-CBEC-F8D0A0C6414C}"/>
              </a:ext>
            </a:extLst>
          </p:cNvPr>
          <p:cNvSpPr txBox="1"/>
          <p:nvPr/>
        </p:nvSpPr>
        <p:spPr>
          <a:xfrm>
            <a:off x="6096000" y="1011760"/>
            <a:ext cx="6269309" cy="646331"/>
          </a:xfrm>
          <a:prstGeom prst="rect">
            <a:avLst/>
          </a:prstGeom>
          <a:noFill/>
        </p:spPr>
        <p:txBody>
          <a:bodyPr wrap="square" rtlCol="0">
            <a:spAutoFit/>
          </a:bodyPr>
          <a:lstStyle/>
          <a:p>
            <a:r>
              <a:rPr lang="nl-NL" dirty="0">
                <a:solidFill>
                  <a:srgbClr val="1B3051"/>
                </a:solidFill>
                <a:latin typeface="Arial" panose="020B0604020202020204" pitchFamily="34" charset="0"/>
                <a:cs typeface="Arial" panose="020B0604020202020204" pitchFamily="34" charset="0"/>
              </a:rPr>
              <a:t>Hoeveel weet jij over Werelderfgoed?</a:t>
            </a:r>
          </a:p>
          <a:p>
            <a:r>
              <a:rPr lang="nl-NL" dirty="0">
                <a:solidFill>
                  <a:srgbClr val="1B3051"/>
                </a:solidFill>
                <a:latin typeface="Arial" panose="020B0604020202020204" pitchFamily="34" charset="0"/>
                <a:cs typeface="Arial" panose="020B0604020202020204" pitchFamily="34" charset="0"/>
              </a:rPr>
              <a:t>Klik hier voor de quiz: </a:t>
            </a:r>
            <a:r>
              <a:rPr lang="nl-NL" dirty="0">
                <a:solidFill>
                  <a:srgbClr val="1B3051"/>
                </a:solidFill>
                <a:latin typeface="Arial" panose="020B0604020202020204" pitchFamily="34" charset="0"/>
                <a:cs typeface="Arial" panose="020B0604020202020204" pitchFamily="34" charset="0"/>
                <a:hlinkClick r:id="rId4"/>
              </a:rPr>
              <a:t>https://werelderfgoed.nl/quiz</a:t>
            </a:r>
            <a:r>
              <a:rPr lang="nl-NL" dirty="0">
                <a:solidFill>
                  <a:srgbClr val="1B3051"/>
                </a:solidFill>
                <a:latin typeface="Arial" panose="020B0604020202020204" pitchFamily="34" charset="0"/>
                <a:cs typeface="Arial" panose="020B0604020202020204" pitchFamily="34" charset="0"/>
              </a:rPr>
              <a:t> </a:t>
            </a:r>
          </a:p>
        </p:txBody>
      </p:sp>
      <p:pic>
        <p:nvPicPr>
          <p:cNvPr id="9" name="Afbeelding 8" descr="Afbeelding met schermopname, ontwerp&#10;&#10;Automatisch gegenereerde beschrijving">
            <a:extLst>
              <a:ext uri="{FF2B5EF4-FFF2-40B4-BE49-F238E27FC236}">
                <a16:creationId xmlns:a16="http://schemas.microsoft.com/office/drawing/2014/main" id="{4D644DD9-2CE3-02B3-4ECE-D1D6F46725A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53474" y="2080550"/>
            <a:ext cx="360877" cy="360877"/>
          </a:xfrm>
          <a:prstGeom prst="rect">
            <a:avLst/>
          </a:prstGeom>
        </p:spPr>
      </p:pic>
      <p:pic>
        <p:nvPicPr>
          <p:cNvPr id="3" name="Afbeelding 2" descr="Afbeelding met tekst, schermopname&#10;&#10;Door AI gegenereerde inhoud is mogelijk onjuist.">
            <a:extLst>
              <a:ext uri="{FF2B5EF4-FFF2-40B4-BE49-F238E27FC236}">
                <a16:creationId xmlns:a16="http://schemas.microsoft.com/office/drawing/2014/main" id="{01E9D212-3022-04CB-4DC3-A02AD22359E8}"/>
              </a:ext>
            </a:extLst>
          </p:cNvPr>
          <p:cNvPicPr>
            <a:picLocks noChangeAspect="1"/>
          </p:cNvPicPr>
          <p:nvPr/>
        </p:nvPicPr>
        <p:blipFill>
          <a:blip r:embed="rId6"/>
          <a:stretch>
            <a:fillRect/>
          </a:stretch>
        </p:blipFill>
        <p:spPr>
          <a:xfrm>
            <a:off x="0" y="1993357"/>
            <a:ext cx="12192000" cy="4681377"/>
          </a:xfrm>
          <a:prstGeom prst="rect">
            <a:avLst/>
          </a:prstGeom>
        </p:spPr>
      </p:pic>
    </p:spTree>
    <p:extLst>
      <p:ext uri="{BB962C8B-B14F-4D97-AF65-F5344CB8AC3E}">
        <p14:creationId xmlns:p14="http://schemas.microsoft.com/office/powerpoint/2010/main" val="896621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367B1"/>
        </a:solidFill>
        <a:effectLst/>
      </p:bgPr>
    </p:bg>
    <p:spTree>
      <p:nvGrpSpPr>
        <p:cNvPr id="1" name="">
          <a:extLst>
            <a:ext uri="{FF2B5EF4-FFF2-40B4-BE49-F238E27FC236}">
              <a16:creationId xmlns:a16="http://schemas.microsoft.com/office/drawing/2014/main" id="{EC70F67C-2C93-9830-0952-CD4E7E016340}"/>
            </a:ext>
          </a:extLst>
        </p:cNvPr>
        <p:cNvGrpSpPr/>
        <p:nvPr/>
      </p:nvGrpSpPr>
      <p:grpSpPr>
        <a:xfrm>
          <a:off x="0" y="0"/>
          <a:ext cx="0" cy="0"/>
          <a:chOff x="0" y="0"/>
          <a:chExt cx="0" cy="0"/>
        </a:xfrm>
      </p:grpSpPr>
      <p:pic>
        <p:nvPicPr>
          <p:cNvPr id="8" name="Afbeelding 7" descr="Afbeelding met tekst, Lettertype, symbool, logo&#10;&#10;Automatisch gegenereerde beschrijving">
            <a:extLst>
              <a:ext uri="{FF2B5EF4-FFF2-40B4-BE49-F238E27FC236}">
                <a16:creationId xmlns:a16="http://schemas.microsoft.com/office/drawing/2014/main" id="{50B61660-6150-4F06-E310-3E001E26BB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58728" y="5871890"/>
            <a:ext cx="2065163" cy="499251"/>
          </a:xfrm>
          <a:prstGeom prst="rect">
            <a:avLst/>
          </a:prstGeom>
        </p:spPr>
      </p:pic>
      <p:sp>
        <p:nvSpPr>
          <p:cNvPr id="5" name="Tekstvak 4">
            <a:extLst>
              <a:ext uri="{FF2B5EF4-FFF2-40B4-BE49-F238E27FC236}">
                <a16:creationId xmlns:a16="http://schemas.microsoft.com/office/drawing/2014/main" id="{14C9863B-0048-3995-1DA7-5C3C342AB21A}"/>
              </a:ext>
            </a:extLst>
          </p:cNvPr>
          <p:cNvSpPr txBox="1"/>
          <p:nvPr/>
        </p:nvSpPr>
        <p:spPr>
          <a:xfrm>
            <a:off x="531164" y="2571498"/>
            <a:ext cx="10490081" cy="584775"/>
          </a:xfrm>
          <a:prstGeom prst="rect">
            <a:avLst/>
          </a:prstGeom>
          <a:noFill/>
        </p:spPr>
        <p:txBody>
          <a:bodyPr wrap="square" rtlCol="0">
            <a:spAutoFit/>
          </a:bodyPr>
          <a:lstStyle/>
          <a:p>
            <a:r>
              <a:rPr lang="nl-NL" sz="3200" dirty="0">
                <a:solidFill>
                  <a:schemeClr val="bg1"/>
                </a:solidFill>
                <a:latin typeface="Georgia" panose="02040502050405020303" pitchFamily="18" charset="0"/>
              </a:rPr>
              <a:t>Wil je zelf meer ontdekken?</a:t>
            </a:r>
          </a:p>
        </p:txBody>
      </p:sp>
      <p:sp>
        <p:nvSpPr>
          <p:cNvPr id="6" name="Tekstvak 5">
            <a:extLst>
              <a:ext uri="{FF2B5EF4-FFF2-40B4-BE49-F238E27FC236}">
                <a16:creationId xmlns:a16="http://schemas.microsoft.com/office/drawing/2014/main" id="{EEC26F86-17BF-EFBA-34B0-9689AC3C39D7}"/>
              </a:ext>
            </a:extLst>
          </p:cNvPr>
          <p:cNvSpPr txBox="1"/>
          <p:nvPr/>
        </p:nvSpPr>
        <p:spPr>
          <a:xfrm>
            <a:off x="531164" y="3156273"/>
            <a:ext cx="6269309" cy="1200329"/>
          </a:xfrm>
          <a:prstGeom prst="rect">
            <a:avLst/>
          </a:prstGeom>
          <a:noFill/>
        </p:spPr>
        <p:txBody>
          <a:bodyPr wrap="square" rtlCol="0">
            <a:spAutoFit/>
          </a:bodyPr>
          <a:lstStyle/>
          <a:p>
            <a:r>
              <a:rPr lang="nl-NL" dirty="0">
                <a:solidFill>
                  <a:schemeClr val="bg1"/>
                </a:solidFill>
                <a:latin typeface="Arial" panose="020B0604020202020204" pitchFamily="34" charset="0"/>
                <a:cs typeface="Arial" panose="020B0604020202020204" pitchFamily="34" charset="0"/>
              </a:rPr>
              <a:t>Kijk op: </a:t>
            </a:r>
            <a:r>
              <a:rPr lang="nl-NL"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www.werelderfgoed.nl</a:t>
            </a:r>
            <a:r>
              <a:rPr lang="nl-NL" dirty="0">
                <a:solidFill>
                  <a:schemeClr val="bg1"/>
                </a:solidFill>
                <a:latin typeface="Arial" panose="020B0604020202020204" pitchFamily="34" charset="0"/>
                <a:cs typeface="Arial" panose="020B0604020202020204" pitchFamily="34" charset="0"/>
              </a:rPr>
              <a:t> of </a:t>
            </a:r>
            <a:r>
              <a:rPr lang="nl-NL"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www.unesco.nl</a:t>
            </a:r>
            <a:r>
              <a:rPr lang="nl-NL" dirty="0">
                <a:solidFill>
                  <a:schemeClr val="bg1"/>
                </a:solidFill>
                <a:latin typeface="Arial" panose="020B0604020202020204" pitchFamily="34" charset="0"/>
                <a:cs typeface="Arial" panose="020B0604020202020204" pitchFamily="34" charset="0"/>
              </a:rPr>
              <a:t>. </a:t>
            </a:r>
          </a:p>
          <a:p>
            <a:endParaRPr lang="nl-NL" dirty="0">
              <a:solidFill>
                <a:schemeClr val="bg1"/>
              </a:solidFill>
              <a:latin typeface="Arial" panose="020B0604020202020204" pitchFamily="34" charset="0"/>
              <a:cs typeface="Arial" panose="020B0604020202020204" pitchFamily="34" charset="0"/>
            </a:endParaRPr>
          </a:p>
          <a:p>
            <a:r>
              <a:rPr lang="nl-NL" dirty="0">
                <a:solidFill>
                  <a:schemeClr val="bg1"/>
                </a:solidFill>
                <a:latin typeface="Arial" panose="020B0604020202020204" pitchFamily="34" charset="0"/>
                <a:cs typeface="Arial" panose="020B0604020202020204" pitchFamily="34" charset="0"/>
              </a:rPr>
              <a:t>Tip: kijk een Klokhuisaflevering over Werelderfgoed!</a:t>
            </a:r>
          </a:p>
          <a:p>
            <a:r>
              <a:rPr lang="nl-NL"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https://werelderfgoed.nl/onderwijs/het-klokhuis</a:t>
            </a:r>
            <a:r>
              <a:rPr lang="nl-NL" dirty="0">
                <a:solidFill>
                  <a:schemeClr val="bg1"/>
                </a:solidFill>
                <a:latin typeface="Arial" panose="020B0604020202020204" pitchFamily="34" charset="0"/>
                <a:cs typeface="Arial" panose="020B0604020202020204" pitchFamily="34" charset="0"/>
              </a:rPr>
              <a:t> </a:t>
            </a:r>
          </a:p>
        </p:txBody>
      </p:sp>
      <p:pic>
        <p:nvPicPr>
          <p:cNvPr id="4" name="Picture 2" descr="Unesco | Eise Eisinga Planetarium">
            <a:extLst>
              <a:ext uri="{FF2B5EF4-FFF2-40B4-BE49-F238E27FC236}">
                <a16:creationId xmlns:a16="http://schemas.microsoft.com/office/drawing/2014/main" id="{7021310A-7BFC-325E-0DFE-46A2C7C946DB}"/>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6933913" y="2235233"/>
            <a:ext cx="4789978" cy="4622767"/>
          </a:xfrm>
          <a:prstGeom prst="rect">
            <a:avLst/>
          </a:prstGeom>
          <a:noFill/>
          <a:extLst>
            <a:ext uri="{909E8E84-426E-40DD-AFC4-6F175D3DCCD1}">
              <a14:hiddenFill xmlns:a14="http://schemas.microsoft.com/office/drawing/2010/main">
                <a:solidFill>
                  <a:srgbClr val="FFFFFF"/>
                </a:solidFill>
              </a14:hiddenFill>
            </a:ext>
          </a:extLst>
        </p:spPr>
      </p:pic>
      <p:pic>
        <p:nvPicPr>
          <p:cNvPr id="10" name="Tijdelijke aanduiding voor inhoud 4" descr="Afbeelding met tekst, Lettertype, symbool, logo&#10;&#10;Automatisch gegenereerde beschrijving">
            <a:extLst>
              <a:ext uri="{FF2B5EF4-FFF2-40B4-BE49-F238E27FC236}">
                <a16:creationId xmlns:a16="http://schemas.microsoft.com/office/drawing/2014/main" id="{C50BF0EC-53E4-BB29-ED44-4FDB8DFA17C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31164" y="567042"/>
            <a:ext cx="3502077" cy="846624"/>
          </a:xfrm>
          <a:prstGeom prst="rect">
            <a:avLst/>
          </a:prstGeom>
        </p:spPr>
      </p:pic>
      <p:pic>
        <p:nvPicPr>
          <p:cNvPr id="3" name="Afbeelding 2" descr="Afbeelding met wit, ontwerp&#10;&#10;Automatisch gegenereerde beschrijving">
            <a:extLst>
              <a:ext uri="{FF2B5EF4-FFF2-40B4-BE49-F238E27FC236}">
                <a16:creationId xmlns:a16="http://schemas.microsoft.com/office/drawing/2014/main" id="{EF10360D-A95B-44E9-E6AE-361520F3E9B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53437" y="2080513"/>
            <a:ext cx="360953" cy="360953"/>
          </a:xfrm>
          <a:prstGeom prst="rect">
            <a:avLst/>
          </a:prstGeom>
        </p:spPr>
      </p:pic>
    </p:spTree>
    <p:extLst>
      <p:ext uri="{BB962C8B-B14F-4D97-AF65-F5344CB8AC3E}">
        <p14:creationId xmlns:p14="http://schemas.microsoft.com/office/powerpoint/2010/main" val="1551231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6A654D"/>
        </a:solidFill>
        <a:effectLst/>
      </p:bgPr>
    </p:bg>
    <p:spTree>
      <p:nvGrpSpPr>
        <p:cNvPr id="1" name="">
          <a:extLst>
            <a:ext uri="{FF2B5EF4-FFF2-40B4-BE49-F238E27FC236}">
              <a16:creationId xmlns:a16="http://schemas.microsoft.com/office/drawing/2014/main" id="{BD2B9CBC-C49E-0EEB-4EBC-7CA811D55138}"/>
            </a:ext>
          </a:extLst>
        </p:cNvPr>
        <p:cNvGrpSpPr/>
        <p:nvPr/>
      </p:nvGrpSpPr>
      <p:grpSpPr>
        <a:xfrm>
          <a:off x="0" y="0"/>
          <a:ext cx="0" cy="0"/>
          <a:chOff x="0" y="0"/>
          <a:chExt cx="0" cy="0"/>
        </a:xfrm>
      </p:grpSpPr>
      <p:pic>
        <p:nvPicPr>
          <p:cNvPr id="10" name="Tijdelijke aanduiding voor inhoud 4" descr="Afbeelding met tekst, Lettertype, symbool, logo&#10;&#10;Automatisch gegenereerde beschrijving">
            <a:extLst>
              <a:ext uri="{FF2B5EF4-FFF2-40B4-BE49-F238E27FC236}">
                <a16:creationId xmlns:a16="http://schemas.microsoft.com/office/drawing/2014/main" id="{FC256C92-5EF4-D04C-9F6B-A23B16D848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164" y="567042"/>
            <a:ext cx="3502077" cy="846624"/>
          </a:xfrm>
          <a:prstGeom prst="rect">
            <a:avLst/>
          </a:prstGeom>
        </p:spPr>
      </p:pic>
      <p:sp>
        <p:nvSpPr>
          <p:cNvPr id="2" name="Tekstvak 1">
            <a:extLst>
              <a:ext uri="{FF2B5EF4-FFF2-40B4-BE49-F238E27FC236}">
                <a16:creationId xmlns:a16="http://schemas.microsoft.com/office/drawing/2014/main" id="{20849A7E-4D16-52D9-B84D-9D7C92FFBE0A}"/>
              </a:ext>
            </a:extLst>
          </p:cNvPr>
          <p:cNvSpPr txBox="1"/>
          <p:nvPr/>
        </p:nvSpPr>
        <p:spPr>
          <a:xfrm>
            <a:off x="531164" y="2571498"/>
            <a:ext cx="10490081" cy="584775"/>
          </a:xfrm>
          <a:prstGeom prst="rect">
            <a:avLst/>
          </a:prstGeom>
          <a:noFill/>
        </p:spPr>
        <p:txBody>
          <a:bodyPr wrap="square" rtlCol="0">
            <a:spAutoFit/>
          </a:bodyPr>
          <a:lstStyle/>
          <a:p>
            <a:r>
              <a:rPr lang="nl-NL" sz="3200" dirty="0">
                <a:solidFill>
                  <a:schemeClr val="bg1"/>
                </a:solidFill>
                <a:latin typeface="Georgia" panose="02040502050405020303" pitchFamily="18" charset="0"/>
              </a:rPr>
              <a:t>Vragen?</a:t>
            </a:r>
          </a:p>
        </p:txBody>
      </p:sp>
      <p:sp>
        <p:nvSpPr>
          <p:cNvPr id="3" name="Tekstvak 2">
            <a:extLst>
              <a:ext uri="{FF2B5EF4-FFF2-40B4-BE49-F238E27FC236}">
                <a16:creationId xmlns:a16="http://schemas.microsoft.com/office/drawing/2014/main" id="{B6CB5244-5BCE-0780-4A4B-83EB7E967BD0}"/>
              </a:ext>
            </a:extLst>
          </p:cNvPr>
          <p:cNvSpPr txBox="1"/>
          <p:nvPr/>
        </p:nvSpPr>
        <p:spPr>
          <a:xfrm>
            <a:off x="531164" y="3156273"/>
            <a:ext cx="6269309" cy="369332"/>
          </a:xfrm>
          <a:prstGeom prst="rect">
            <a:avLst/>
          </a:prstGeom>
          <a:noFill/>
        </p:spPr>
        <p:txBody>
          <a:bodyPr wrap="square" rtlCol="0">
            <a:spAutoFit/>
          </a:bodyPr>
          <a:lstStyle/>
          <a:p>
            <a:r>
              <a:rPr lang="nl-NL" dirty="0">
                <a:solidFill>
                  <a:schemeClr val="bg1"/>
                </a:solidFill>
                <a:latin typeface="Arial" panose="020B0604020202020204" pitchFamily="34" charset="0"/>
                <a:cs typeface="Arial" panose="020B0604020202020204" pitchFamily="34" charset="0"/>
              </a:rPr>
              <a:t>Bedankt voor jullie aandacht!</a:t>
            </a:r>
          </a:p>
        </p:txBody>
      </p:sp>
      <p:pic>
        <p:nvPicPr>
          <p:cNvPr id="6" name="Afbeelding 5" descr="Afbeelding met tekst, diagram, schermopname, kaart&#10;&#10;Door AI gegenereerde inhoud is mogelijk onjuist.">
            <a:extLst>
              <a:ext uri="{FF2B5EF4-FFF2-40B4-BE49-F238E27FC236}">
                <a16:creationId xmlns:a16="http://schemas.microsoft.com/office/drawing/2014/main" id="{18FA8D2D-870A-755B-2FB1-F83A82257E8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82102" y="1346007"/>
            <a:ext cx="3899686" cy="5511993"/>
          </a:xfrm>
          <a:prstGeom prst="rect">
            <a:avLst/>
          </a:prstGeom>
        </p:spPr>
      </p:pic>
      <p:pic>
        <p:nvPicPr>
          <p:cNvPr id="5" name="Afbeelding 4" descr="Afbeelding met wit, ontwerp&#10;&#10;Automatisch gegenereerde beschrijving">
            <a:extLst>
              <a:ext uri="{FF2B5EF4-FFF2-40B4-BE49-F238E27FC236}">
                <a16:creationId xmlns:a16="http://schemas.microsoft.com/office/drawing/2014/main" id="{1DFB90EB-65CE-A26D-B503-9404B220309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01625" y="1165530"/>
            <a:ext cx="360953" cy="360953"/>
          </a:xfrm>
          <a:prstGeom prst="rect">
            <a:avLst/>
          </a:prstGeom>
        </p:spPr>
      </p:pic>
    </p:spTree>
    <p:extLst>
      <p:ext uri="{BB962C8B-B14F-4D97-AF65-F5344CB8AC3E}">
        <p14:creationId xmlns:p14="http://schemas.microsoft.com/office/powerpoint/2010/main" val="421717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367B1"/>
        </a:solidFill>
        <a:effectLst/>
      </p:bgPr>
    </p:bg>
    <p:spTree>
      <p:nvGrpSpPr>
        <p:cNvPr id="1" name="">
          <a:extLst>
            <a:ext uri="{FF2B5EF4-FFF2-40B4-BE49-F238E27FC236}">
              <a16:creationId xmlns:a16="http://schemas.microsoft.com/office/drawing/2014/main" id="{1BDE590A-258D-BCA9-6F8D-3AF3EB316A18}"/>
            </a:ext>
          </a:extLst>
        </p:cNvPr>
        <p:cNvGrpSpPr/>
        <p:nvPr/>
      </p:nvGrpSpPr>
      <p:grpSpPr>
        <a:xfrm>
          <a:off x="0" y="0"/>
          <a:ext cx="0" cy="0"/>
          <a:chOff x="0" y="0"/>
          <a:chExt cx="0" cy="0"/>
        </a:xfrm>
      </p:grpSpPr>
      <p:pic>
        <p:nvPicPr>
          <p:cNvPr id="10" name="Tijdelijke aanduiding voor inhoud 4" descr="Afbeelding met tekst, Lettertype, symbool, logo&#10;&#10;Automatisch gegenereerde beschrijving">
            <a:extLst>
              <a:ext uri="{FF2B5EF4-FFF2-40B4-BE49-F238E27FC236}">
                <a16:creationId xmlns:a16="http://schemas.microsoft.com/office/drawing/2014/main" id="{CADB78AE-032C-7AB6-DD96-E7BAD80C4A6A}"/>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531164" y="567042"/>
            <a:ext cx="3502077" cy="846624"/>
          </a:xfrm>
        </p:spPr>
      </p:pic>
      <p:sp>
        <p:nvSpPr>
          <p:cNvPr id="2" name="Tekstvak 1">
            <a:extLst>
              <a:ext uri="{FF2B5EF4-FFF2-40B4-BE49-F238E27FC236}">
                <a16:creationId xmlns:a16="http://schemas.microsoft.com/office/drawing/2014/main" id="{ADBB58FD-2C72-F4A1-AFA3-8724B935EC0C}"/>
              </a:ext>
            </a:extLst>
          </p:cNvPr>
          <p:cNvSpPr txBox="1"/>
          <p:nvPr/>
        </p:nvSpPr>
        <p:spPr>
          <a:xfrm>
            <a:off x="531164" y="2571498"/>
            <a:ext cx="10490081" cy="584775"/>
          </a:xfrm>
          <a:prstGeom prst="rect">
            <a:avLst/>
          </a:prstGeom>
          <a:noFill/>
        </p:spPr>
        <p:txBody>
          <a:bodyPr wrap="square" rtlCol="0">
            <a:spAutoFit/>
          </a:bodyPr>
          <a:lstStyle/>
          <a:p>
            <a:r>
              <a:rPr lang="nl-NL" sz="3200" dirty="0">
                <a:solidFill>
                  <a:schemeClr val="bg1"/>
                </a:solidFill>
                <a:latin typeface="Georgia" panose="02040502050405020303" pitchFamily="18" charset="0"/>
              </a:rPr>
              <a:t>Wat is Werelderfgoed?</a:t>
            </a:r>
          </a:p>
        </p:txBody>
      </p:sp>
      <p:sp>
        <p:nvSpPr>
          <p:cNvPr id="4" name="Tekstvak 3">
            <a:extLst>
              <a:ext uri="{FF2B5EF4-FFF2-40B4-BE49-F238E27FC236}">
                <a16:creationId xmlns:a16="http://schemas.microsoft.com/office/drawing/2014/main" id="{53CFB350-E0E9-2DD4-0FE2-D931D9E24F54}"/>
              </a:ext>
            </a:extLst>
          </p:cNvPr>
          <p:cNvSpPr txBox="1"/>
          <p:nvPr/>
        </p:nvSpPr>
        <p:spPr>
          <a:xfrm>
            <a:off x="531164" y="3156273"/>
            <a:ext cx="4707263" cy="923330"/>
          </a:xfrm>
          <a:prstGeom prst="rect">
            <a:avLst/>
          </a:prstGeom>
          <a:noFill/>
        </p:spPr>
        <p:txBody>
          <a:bodyPr wrap="square" rtlCol="0">
            <a:spAutoFit/>
          </a:bodyPr>
          <a:lstStyle/>
          <a:p>
            <a:r>
              <a:rPr lang="nl-NL" dirty="0">
                <a:solidFill>
                  <a:schemeClr val="bg1"/>
                </a:solidFill>
                <a:latin typeface="Arial" panose="020B0604020202020204" pitchFamily="34" charset="0"/>
                <a:cs typeface="Arial" panose="020B0604020202020204" pitchFamily="34" charset="0"/>
              </a:rPr>
              <a:t>Werelderfgoed bestaat uit gebieden of gebouwen, die uniek en onvervangbaar zijn op de wereld.</a:t>
            </a:r>
          </a:p>
        </p:txBody>
      </p:sp>
      <p:pic>
        <p:nvPicPr>
          <p:cNvPr id="8" name="Picture 2" descr="A view of the earth from space&#10;&#10;Description automatically generated with low confidence">
            <a:extLst>
              <a:ext uri="{FF2B5EF4-FFF2-40B4-BE49-F238E27FC236}">
                <a16:creationId xmlns:a16="http://schemas.microsoft.com/office/drawing/2014/main" id="{83A4558F-515F-3B04-BA4A-F67E9CA42A4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48247" y="2178206"/>
            <a:ext cx="6643753" cy="4679794"/>
          </a:xfrm>
          <a:prstGeom prst="rect">
            <a:avLst/>
          </a:prstGeom>
        </p:spPr>
      </p:pic>
      <p:pic>
        <p:nvPicPr>
          <p:cNvPr id="9" name="Afbeelding 8" descr="Afbeelding met wit, ontwerp&#10;&#10;Automatisch gegenereerde beschrijving">
            <a:extLst>
              <a:ext uri="{FF2B5EF4-FFF2-40B4-BE49-F238E27FC236}">
                <a16:creationId xmlns:a16="http://schemas.microsoft.com/office/drawing/2014/main" id="{97B457DC-15A4-97F5-C012-B3CA09A08E3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67770" y="1997729"/>
            <a:ext cx="360953" cy="360953"/>
          </a:xfrm>
          <a:prstGeom prst="rect">
            <a:avLst/>
          </a:prstGeom>
        </p:spPr>
      </p:pic>
    </p:spTree>
    <p:extLst>
      <p:ext uri="{BB962C8B-B14F-4D97-AF65-F5344CB8AC3E}">
        <p14:creationId xmlns:p14="http://schemas.microsoft.com/office/powerpoint/2010/main" val="2123993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367B1"/>
        </a:solidFill>
        <a:effectLst/>
      </p:bgPr>
    </p:bg>
    <p:spTree>
      <p:nvGrpSpPr>
        <p:cNvPr id="1" name="">
          <a:extLst>
            <a:ext uri="{FF2B5EF4-FFF2-40B4-BE49-F238E27FC236}">
              <a16:creationId xmlns:a16="http://schemas.microsoft.com/office/drawing/2014/main" id="{F8F236AB-C045-830F-EC78-6A3FD8487E34}"/>
            </a:ext>
          </a:extLst>
        </p:cNvPr>
        <p:cNvGrpSpPr/>
        <p:nvPr/>
      </p:nvGrpSpPr>
      <p:grpSpPr>
        <a:xfrm>
          <a:off x="0" y="0"/>
          <a:ext cx="0" cy="0"/>
          <a:chOff x="0" y="0"/>
          <a:chExt cx="0" cy="0"/>
        </a:xfrm>
      </p:grpSpPr>
      <p:pic>
        <p:nvPicPr>
          <p:cNvPr id="8" name="Afbeelding 7" descr="Afbeelding met tekst, Lettertype, symbool, logo&#10;&#10;Automatisch gegenereerde beschrijving">
            <a:extLst>
              <a:ext uri="{FF2B5EF4-FFF2-40B4-BE49-F238E27FC236}">
                <a16:creationId xmlns:a16="http://schemas.microsoft.com/office/drawing/2014/main" id="{235B8A33-AEF8-6D7F-92BF-D79A0E1F793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58728" y="5871890"/>
            <a:ext cx="2065163" cy="499251"/>
          </a:xfrm>
          <a:prstGeom prst="rect">
            <a:avLst/>
          </a:prstGeom>
        </p:spPr>
      </p:pic>
      <p:pic>
        <p:nvPicPr>
          <p:cNvPr id="10" name="Tijdelijke aanduiding voor inhoud 4" descr="Afbeelding met tekst, Lettertype, symbool, logo&#10;&#10;Automatisch gegenereerde beschrijving">
            <a:extLst>
              <a:ext uri="{FF2B5EF4-FFF2-40B4-BE49-F238E27FC236}">
                <a16:creationId xmlns:a16="http://schemas.microsoft.com/office/drawing/2014/main" id="{6E06AA2B-BD2C-FB52-2CB4-161C9FBBE1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1164" y="567042"/>
            <a:ext cx="3502077" cy="846624"/>
          </a:xfrm>
          <a:prstGeom prst="rect">
            <a:avLst/>
          </a:prstGeom>
        </p:spPr>
      </p:pic>
      <p:sp>
        <p:nvSpPr>
          <p:cNvPr id="2" name="Tekstvak 1">
            <a:extLst>
              <a:ext uri="{FF2B5EF4-FFF2-40B4-BE49-F238E27FC236}">
                <a16:creationId xmlns:a16="http://schemas.microsoft.com/office/drawing/2014/main" id="{42291C80-A925-848C-7C76-C1B01EA7F298}"/>
              </a:ext>
            </a:extLst>
          </p:cNvPr>
          <p:cNvSpPr txBox="1"/>
          <p:nvPr/>
        </p:nvSpPr>
        <p:spPr>
          <a:xfrm>
            <a:off x="531164" y="2571498"/>
            <a:ext cx="10490081" cy="584775"/>
          </a:xfrm>
          <a:prstGeom prst="rect">
            <a:avLst/>
          </a:prstGeom>
          <a:noFill/>
        </p:spPr>
        <p:txBody>
          <a:bodyPr wrap="square" rtlCol="0">
            <a:spAutoFit/>
          </a:bodyPr>
          <a:lstStyle/>
          <a:p>
            <a:r>
              <a:rPr lang="nl-NL" sz="3200" dirty="0">
                <a:solidFill>
                  <a:schemeClr val="bg1"/>
                </a:solidFill>
                <a:latin typeface="Georgia" panose="02040502050405020303" pitchFamily="18" charset="0"/>
              </a:rPr>
              <a:t>Wat is Werelderfgoed?</a:t>
            </a:r>
          </a:p>
        </p:txBody>
      </p:sp>
      <p:sp>
        <p:nvSpPr>
          <p:cNvPr id="4" name="Tekstvak 3">
            <a:extLst>
              <a:ext uri="{FF2B5EF4-FFF2-40B4-BE49-F238E27FC236}">
                <a16:creationId xmlns:a16="http://schemas.microsoft.com/office/drawing/2014/main" id="{93F125F6-2DE3-3559-2EEB-3DB2A39ED3C4}"/>
              </a:ext>
            </a:extLst>
          </p:cNvPr>
          <p:cNvSpPr txBox="1"/>
          <p:nvPr/>
        </p:nvSpPr>
        <p:spPr>
          <a:xfrm>
            <a:off x="531164" y="3156273"/>
            <a:ext cx="5184179" cy="646331"/>
          </a:xfrm>
          <a:prstGeom prst="rect">
            <a:avLst/>
          </a:prstGeom>
          <a:noFill/>
        </p:spPr>
        <p:txBody>
          <a:bodyPr wrap="square" rtlCol="0">
            <a:spAutoFit/>
          </a:bodyPr>
          <a:lstStyle/>
          <a:p>
            <a:r>
              <a:rPr lang="nl-NL" dirty="0">
                <a:solidFill>
                  <a:schemeClr val="bg1"/>
                </a:solidFill>
                <a:latin typeface="Arial" panose="020B0604020202020204" pitchFamily="34" charset="0"/>
                <a:cs typeface="Arial" panose="020B0604020202020204" pitchFamily="34" charset="0"/>
              </a:rPr>
              <a:t>Deze unieke wereldschatten willen we beschermen en bewaren.</a:t>
            </a:r>
          </a:p>
        </p:txBody>
      </p:sp>
      <p:pic>
        <p:nvPicPr>
          <p:cNvPr id="12" name="Afbeelding 11" descr="Afbeelding met kaart&#10;&#10;Automatisch gegenereerde beschrijving">
            <a:extLst>
              <a:ext uri="{FF2B5EF4-FFF2-40B4-BE49-F238E27FC236}">
                <a16:creationId xmlns:a16="http://schemas.microsoft.com/office/drawing/2014/main" id="{B03BE0C6-B004-602B-1075-1DA82E7899D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657136" y="1774299"/>
            <a:ext cx="5184178" cy="5083701"/>
          </a:xfrm>
          <a:prstGeom prst="rect">
            <a:avLst/>
          </a:prstGeom>
        </p:spPr>
      </p:pic>
      <p:pic>
        <p:nvPicPr>
          <p:cNvPr id="13" name="Afbeelding 12" descr="Afbeelding met Kinderkunst&#10;&#10;Automatisch gegenereerde beschrijving">
            <a:extLst>
              <a:ext uri="{FF2B5EF4-FFF2-40B4-BE49-F238E27FC236}">
                <a16:creationId xmlns:a16="http://schemas.microsoft.com/office/drawing/2014/main" id="{BD584FD3-3046-6195-BA18-C64D965143B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657136" y="1731909"/>
            <a:ext cx="2735685" cy="1504213"/>
          </a:xfrm>
          <a:prstGeom prst="rect">
            <a:avLst/>
          </a:prstGeom>
        </p:spPr>
      </p:pic>
      <p:pic>
        <p:nvPicPr>
          <p:cNvPr id="14" name="Afbeelding 13" descr="Afbeelding met wit, ontwerp&#10;&#10;Automatisch gegenereerde beschrijving">
            <a:extLst>
              <a:ext uri="{FF2B5EF4-FFF2-40B4-BE49-F238E27FC236}">
                <a16:creationId xmlns:a16="http://schemas.microsoft.com/office/drawing/2014/main" id="{622BD46C-04A5-F6BE-8494-0FDA330E820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476659" y="1551432"/>
            <a:ext cx="360953" cy="360953"/>
          </a:xfrm>
          <a:prstGeom prst="rect">
            <a:avLst/>
          </a:prstGeom>
        </p:spPr>
      </p:pic>
    </p:spTree>
    <p:extLst>
      <p:ext uri="{BB962C8B-B14F-4D97-AF65-F5344CB8AC3E}">
        <p14:creationId xmlns:p14="http://schemas.microsoft.com/office/powerpoint/2010/main" val="3232552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367B1"/>
        </a:solidFill>
        <a:effectLst/>
      </p:bgPr>
    </p:bg>
    <p:spTree>
      <p:nvGrpSpPr>
        <p:cNvPr id="1" name="">
          <a:extLst>
            <a:ext uri="{FF2B5EF4-FFF2-40B4-BE49-F238E27FC236}">
              <a16:creationId xmlns:a16="http://schemas.microsoft.com/office/drawing/2014/main" id="{31788B1D-EB85-59FE-B442-323A8B956C42}"/>
            </a:ext>
          </a:extLst>
        </p:cNvPr>
        <p:cNvGrpSpPr/>
        <p:nvPr/>
      </p:nvGrpSpPr>
      <p:grpSpPr>
        <a:xfrm>
          <a:off x="0" y="0"/>
          <a:ext cx="0" cy="0"/>
          <a:chOff x="0" y="0"/>
          <a:chExt cx="0" cy="0"/>
        </a:xfrm>
      </p:grpSpPr>
      <p:pic>
        <p:nvPicPr>
          <p:cNvPr id="8" name="Afbeelding 7" descr="Afbeelding met tekst, Lettertype, symbool, logo&#10;&#10;Automatisch gegenereerde beschrijving">
            <a:extLst>
              <a:ext uri="{FF2B5EF4-FFF2-40B4-BE49-F238E27FC236}">
                <a16:creationId xmlns:a16="http://schemas.microsoft.com/office/drawing/2014/main" id="{FF693423-E3C2-7C43-277E-9A2BB95333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58728" y="5871890"/>
            <a:ext cx="2065163" cy="499251"/>
          </a:xfrm>
          <a:prstGeom prst="rect">
            <a:avLst/>
          </a:prstGeom>
        </p:spPr>
      </p:pic>
      <p:pic>
        <p:nvPicPr>
          <p:cNvPr id="5122" name="Picture 2" descr="World Heritage Convention">
            <a:extLst>
              <a:ext uri="{FF2B5EF4-FFF2-40B4-BE49-F238E27FC236}">
                <a16:creationId xmlns:a16="http://schemas.microsoft.com/office/drawing/2014/main" id="{A411FB79-E5E3-A566-2507-E31EEE53EEF5}"/>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933914" y="2260990"/>
            <a:ext cx="4811702" cy="4597010"/>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Afbeelding met wit, ontwerp&#10;&#10;Automatisch gegenereerde beschrijving">
            <a:extLst>
              <a:ext uri="{FF2B5EF4-FFF2-40B4-BE49-F238E27FC236}">
                <a16:creationId xmlns:a16="http://schemas.microsoft.com/office/drawing/2014/main" id="{A41B3F5B-FB30-82F6-4FCF-19D778AF5E7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53437" y="2080513"/>
            <a:ext cx="360953" cy="360953"/>
          </a:xfrm>
          <a:prstGeom prst="rect">
            <a:avLst/>
          </a:prstGeom>
        </p:spPr>
      </p:pic>
      <p:pic>
        <p:nvPicPr>
          <p:cNvPr id="10" name="Tijdelijke aanduiding voor inhoud 4" descr="Afbeelding met tekst, Lettertype, symbool, logo&#10;&#10;Automatisch gegenereerde beschrijving">
            <a:extLst>
              <a:ext uri="{FF2B5EF4-FFF2-40B4-BE49-F238E27FC236}">
                <a16:creationId xmlns:a16="http://schemas.microsoft.com/office/drawing/2014/main" id="{F71F1490-4CA6-DBCF-05F4-E15C9681A5D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1164" y="567042"/>
            <a:ext cx="3502077" cy="846624"/>
          </a:xfrm>
          <a:prstGeom prst="rect">
            <a:avLst/>
          </a:prstGeom>
        </p:spPr>
      </p:pic>
      <p:sp>
        <p:nvSpPr>
          <p:cNvPr id="2" name="Tekstvak 1">
            <a:extLst>
              <a:ext uri="{FF2B5EF4-FFF2-40B4-BE49-F238E27FC236}">
                <a16:creationId xmlns:a16="http://schemas.microsoft.com/office/drawing/2014/main" id="{3DC04AD0-AAC2-039D-AF60-3870C4A23C62}"/>
              </a:ext>
            </a:extLst>
          </p:cNvPr>
          <p:cNvSpPr txBox="1"/>
          <p:nvPr/>
        </p:nvSpPr>
        <p:spPr>
          <a:xfrm>
            <a:off x="531164" y="2571498"/>
            <a:ext cx="10490081" cy="584775"/>
          </a:xfrm>
          <a:prstGeom prst="rect">
            <a:avLst/>
          </a:prstGeom>
          <a:noFill/>
        </p:spPr>
        <p:txBody>
          <a:bodyPr wrap="square" rtlCol="0">
            <a:spAutoFit/>
          </a:bodyPr>
          <a:lstStyle/>
          <a:p>
            <a:r>
              <a:rPr lang="nl-NL" sz="3200" dirty="0">
                <a:solidFill>
                  <a:schemeClr val="bg1"/>
                </a:solidFill>
                <a:latin typeface="Georgia" panose="02040502050405020303" pitchFamily="18" charset="0"/>
              </a:rPr>
              <a:t>Wat is Werelderfgoed?</a:t>
            </a:r>
          </a:p>
        </p:txBody>
      </p:sp>
      <p:sp>
        <p:nvSpPr>
          <p:cNvPr id="4" name="Tekstvak 3">
            <a:extLst>
              <a:ext uri="{FF2B5EF4-FFF2-40B4-BE49-F238E27FC236}">
                <a16:creationId xmlns:a16="http://schemas.microsoft.com/office/drawing/2014/main" id="{95FB4334-C3E0-4F58-5E75-0EDA587F7AE8}"/>
              </a:ext>
            </a:extLst>
          </p:cNvPr>
          <p:cNvSpPr txBox="1"/>
          <p:nvPr/>
        </p:nvSpPr>
        <p:spPr>
          <a:xfrm>
            <a:off x="531164" y="3156273"/>
            <a:ext cx="5184179" cy="646331"/>
          </a:xfrm>
          <a:prstGeom prst="rect">
            <a:avLst/>
          </a:prstGeom>
          <a:noFill/>
        </p:spPr>
        <p:txBody>
          <a:bodyPr wrap="square" rtlCol="0">
            <a:spAutoFit/>
          </a:bodyPr>
          <a:lstStyle/>
          <a:p>
            <a:r>
              <a:rPr lang="nl-NL" dirty="0">
                <a:solidFill>
                  <a:schemeClr val="bg1"/>
                </a:solidFill>
                <a:latin typeface="Arial" panose="020B0604020202020204" pitchFamily="34" charset="0"/>
                <a:cs typeface="Arial" panose="020B0604020202020204" pitchFamily="34" charset="0"/>
              </a:rPr>
              <a:t>Werelderfgoed ben je niet zomaar. Het moet op de </a:t>
            </a:r>
            <a:r>
              <a:rPr lang="nl-NL" b="1" dirty="0">
                <a:solidFill>
                  <a:schemeClr val="bg1"/>
                </a:solidFill>
                <a:latin typeface="Arial" panose="020B0604020202020204" pitchFamily="34" charset="0"/>
                <a:cs typeface="Arial" panose="020B0604020202020204" pitchFamily="34" charset="0"/>
              </a:rPr>
              <a:t>UNESCO Werelderfgoedlijst </a:t>
            </a:r>
            <a:r>
              <a:rPr lang="nl-NL" dirty="0">
                <a:solidFill>
                  <a:schemeClr val="bg1"/>
                </a:solidFill>
                <a:latin typeface="Arial" panose="020B0604020202020204" pitchFamily="34" charset="0"/>
                <a:cs typeface="Arial" panose="020B0604020202020204" pitchFamily="34" charset="0"/>
              </a:rPr>
              <a:t>staan.</a:t>
            </a:r>
          </a:p>
        </p:txBody>
      </p:sp>
    </p:spTree>
    <p:extLst>
      <p:ext uri="{BB962C8B-B14F-4D97-AF65-F5344CB8AC3E}">
        <p14:creationId xmlns:p14="http://schemas.microsoft.com/office/powerpoint/2010/main" val="2073107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367B1"/>
        </a:solidFill>
        <a:effectLst/>
      </p:bgPr>
    </p:bg>
    <p:spTree>
      <p:nvGrpSpPr>
        <p:cNvPr id="1" name="">
          <a:extLst>
            <a:ext uri="{FF2B5EF4-FFF2-40B4-BE49-F238E27FC236}">
              <a16:creationId xmlns:a16="http://schemas.microsoft.com/office/drawing/2014/main" id="{5BE8EF42-4D72-4BE8-2828-8C8B1FD9998C}"/>
            </a:ext>
          </a:extLst>
        </p:cNvPr>
        <p:cNvGrpSpPr/>
        <p:nvPr/>
      </p:nvGrpSpPr>
      <p:grpSpPr>
        <a:xfrm>
          <a:off x="0" y="0"/>
          <a:ext cx="0" cy="0"/>
          <a:chOff x="0" y="0"/>
          <a:chExt cx="0" cy="0"/>
        </a:xfrm>
      </p:grpSpPr>
      <p:pic>
        <p:nvPicPr>
          <p:cNvPr id="8" name="Afbeelding 7" descr="Afbeelding met tekst, Lettertype, symbool, logo&#10;&#10;Automatisch gegenereerde beschrijving">
            <a:extLst>
              <a:ext uri="{FF2B5EF4-FFF2-40B4-BE49-F238E27FC236}">
                <a16:creationId xmlns:a16="http://schemas.microsoft.com/office/drawing/2014/main" id="{36E6C7EC-CDBA-B837-DC39-55B2610E5C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58728" y="5871890"/>
            <a:ext cx="2065163" cy="499251"/>
          </a:xfrm>
          <a:prstGeom prst="rect">
            <a:avLst/>
          </a:prstGeom>
        </p:spPr>
      </p:pic>
      <p:pic>
        <p:nvPicPr>
          <p:cNvPr id="10" name="Tijdelijke aanduiding voor inhoud 4" descr="Afbeelding met tekst, Lettertype, symbool, logo&#10;&#10;Automatisch gegenereerde beschrijving">
            <a:extLst>
              <a:ext uri="{FF2B5EF4-FFF2-40B4-BE49-F238E27FC236}">
                <a16:creationId xmlns:a16="http://schemas.microsoft.com/office/drawing/2014/main" id="{9930B47D-1A58-2157-22EA-D8CDEA045E6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1164" y="567042"/>
            <a:ext cx="3502077" cy="846624"/>
          </a:xfrm>
          <a:prstGeom prst="rect">
            <a:avLst/>
          </a:prstGeom>
        </p:spPr>
      </p:pic>
      <p:sp>
        <p:nvSpPr>
          <p:cNvPr id="2" name="Tekstvak 1">
            <a:extLst>
              <a:ext uri="{FF2B5EF4-FFF2-40B4-BE49-F238E27FC236}">
                <a16:creationId xmlns:a16="http://schemas.microsoft.com/office/drawing/2014/main" id="{6EDCA889-4B67-48D2-5C34-3554B2A41D34}"/>
              </a:ext>
            </a:extLst>
          </p:cNvPr>
          <p:cNvSpPr txBox="1"/>
          <p:nvPr/>
        </p:nvSpPr>
        <p:spPr>
          <a:xfrm>
            <a:off x="531164" y="2571498"/>
            <a:ext cx="10490081" cy="584775"/>
          </a:xfrm>
          <a:prstGeom prst="rect">
            <a:avLst/>
          </a:prstGeom>
          <a:noFill/>
        </p:spPr>
        <p:txBody>
          <a:bodyPr wrap="square" rtlCol="0">
            <a:spAutoFit/>
          </a:bodyPr>
          <a:lstStyle/>
          <a:p>
            <a:r>
              <a:rPr lang="nl-NL" sz="3200" dirty="0">
                <a:solidFill>
                  <a:schemeClr val="bg1"/>
                </a:solidFill>
                <a:latin typeface="Georgia" panose="02040502050405020303" pitchFamily="18" charset="0"/>
              </a:rPr>
              <a:t>Wat is Werelderfgoed?</a:t>
            </a:r>
          </a:p>
        </p:txBody>
      </p:sp>
      <p:sp>
        <p:nvSpPr>
          <p:cNvPr id="4" name="Tekstvak 3">
            <a:extLst>
              <a:ext uri="{FF2B5EF4-FFF2-40B4-BE49-F238E27FC236}">
                <a16:creationId xmlns:a16="http://schemas.microsoft.com/office/drawing/2014/main" id="{CF1C0A13-B33E-DDD2-362E-EEDEA29DFD8A}"/>
              </a:ext>
            </a:extLst>
          </p:cNvPr>
          <p:cNvSpPr txBox="1"/>
          <p:nvPr/>
        </p:nvSpPr>
        <p:spPr>
          <a:xfrm>
            <a:off x="531164" y="3156273"/>
            <a:ext cx="5184179" cy="646331"/>
          </a:xfrm>
          <a:prstGeom prst="rect">
            <a:avLst/>
          </a:prstGeom>
          <a:noFill/>
        </p:spPr>
        <p:txBody>
          <a:bodyPr wrap="square" rtlCol="0">
            <a:spAutoFit/>
          </a:bodyPr>
          <a:lstStyle/>
          <a:p>
            <a:r>
              <a:rPr lang="nl-NL" dirty="0">
                <a:solidFill>
                  <a:schemeClr val="bg1"/>
                </a:solidFill>
                <a:latin typeface="Arial" panose="020B0604020202020204" pitchFamily="34" charset="0"/>
                <a:cs typeface="Arial" panose="020B0604020202020204" pitchFamily="34" charset="0"/>
              </a:rPr>
              <a:t>Unieke natuurgebieden of uitzonderlijke bouwwerken in de wereld.</a:t>
            </a:r>
          </a:p>
        </p:txBody>
      </p:sp>
      <p:pic>
        <p:nvPicPr>
          <p:cNvPr id="1026" name="Picture 2" descr="Grand Canyon National Park">
            <a:extLst>
              <a:ext uri="{FF2B5EF4-FFF2-40B4-BE49-F238E27FC236}">
                <a16:creationId xmlns:a16="http://schemas.microsoft.com/office/drawing/2014/main" id="{4D9450CE-E4FD-4246-1F54-54B1BE9535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7821" y="0"/>
            <a:ext cx="5184179" cy="345612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izeh - Esfinx">
            <a:extLst>
              <a:ext uri="{FF2B5EF4-FFF2-40B4-BE49-F238E27FC236}">
                <a16:creationId xmlns:a16="http://schemas.microsoft.com/office/drawing/2014/main" id="{E6B64A4E-5EF3-B2A8-4DA5-42690456C6E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7820" y="3429000"/>
            <a:ext cx="5184179" cy="3456119"/>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descr="Afbeelding met wit, ontwerp&#10;&#10;Automatisch gegenereerde beschrijving">
            <a:extLst>
              <a:ext uri="{FF2B5EF4-FFF2-40B4-BE49-F238E27FC236}">
                <a16:creationId xmlns:a16="http://schemas.microsoft.com/office/drawing/2014/main" id="{23EE79FA-A6E8-E04D-605B-7AC4677BC16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27344" y="3217970"/>
            <a:ext cx="360953" cy="360953"/>
          </a:xfrm>
          <a:prstGeom prst="rect">
            <a:avLst/>
          </a:prstGeom>
        </p:spPr>
      </p:pic>
    </p:spTree>
    <p:extLst>
      <p:ext uri="{BB962C8B-B14F-4D97-AF65-F5344CB8AC3E}">
        <p14:creationId xmlns:p14="http://schemas.microsoft.com/office/powerpoint/2010/main" val="1598518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367B1"/>
        </a:solidFill>
        <a:effectLst/>
      </p:bgPr>
    </p:bg>
    <p:spTree>
      <p:nvGrpSpPr>
        <p:cNvPr id="1" name="">
          <a:extLst>
            <a:ext uri="{FF2B5EF4-FFF2-40B4-BE49-F238E27FC236}">
              <a16:creationId xmlns:a16="http://schemas.microsoft.com/office/drawing/2014/main" id="{2CAEC99E-EF41-F07F-B554-858853D18B3B}"/>
            </a:ext>
          </a:extLst>
        </p:cNvPr>
        <p:cNvGrpSpPr/>
        <p:nvPr/>
      </p:nvGrpSpPr>
      <p:grpSpPr>
        <a:xfrm>
          <a:off x="0" y="0"/>
          <a:ext cx="0" cy="0"/>
          <a:chOff x="0" y="0"/>
          <a:chExt cx="0" cy="0"/>
        </a:xfrm>
      </p:grpSpPr>
      <p:pic>
        <p:nvPicPr>
          <p:cNvPr id="10" name="Tijdelijke aanduiding voor inhoud 4" descr="Afbeelding met tekst, Lettertype, symbool, logo&#10;&#10;Automatisch gegenereerde beschrijving">
            <a:extLst>
              <a:ext uri="{FF2B5EF4-FFF2-40B4-BE49-F238E27FC236}">
                <a16:creationId xmlns:a16="http://schemas.microsoft.com/office/drawing/2014/main" id="{14755B01-ADDD-6684-F163-E80F82542D17}"/>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531164" y="567042"/>
            <a:ext cx="3502077" cy="846624"/>
          </a:xfrm>
        </p:spPr>
      </p:pic>
      <p:sp>
        <p:nvSpPr>
          <p:cNvPr id="7" name="Tekstvak 6">
            <a:extLst>
              <a:ext uri="{FF2B5EF4-FFF2-40B4-BE49-F238E27FC236}">
                <a16:creationId xmlns:a16="http://schemas.microsoft.com/office/drawing/2014/main" id="{3C2164CB-70F1-6FE1-5659-14F4B34ED588}"/>
              </a:ext>
            </a:extLst>
          </p:cNvPr>
          <p:cNvSpPr txBox="1"/>
          <p:nvPr/>
        </p:nvSpPr>
        <p:spPr>
          <a:xfrm>
            <a:off x="531164" y="3063940"/>
            <a:ext cx="4884352" cy="584775"/>
          </a:xfrm>
          <a:prstGeom prst="rect">
            <a:avLst/>
          </a:prstGeom>
          <a:noFill/>
        </p:spPr>
        <p:txBody>
          <a:bodyPr wrap="square" rtlCol="0">
            <a:spAutoFit/>
          </a:bodyPr>
          <a:lstStyle/>
          <a:p>
            <a:r>
              <a:rPr lang="nl-NL" sz="3200" dirty="0">
                <a:solidFill>
                  <a:schemeClr val="bg1"/>
                </a:solidFill>
                <a:latin typeface="Georgia" panose="02040502050405020303" pitchFamily="18" charset="0"/>
              </a:rPr>
              <a:t>Werelderfgoed dichtbij</a:t>
            </a:r>
          </a:p>
        </p:txBody>
      </p:sp>
      <p:sp>
        <p:nvSpPr>
          <p:cNvPr id="11" name="Tekstvak 10">
            <a:extLst>
              <a:ext uri="{FF2B5EF4-FFF2-40B4-BE49-F238E27FC236}">
                <a16:creationId xmlns:a16="http://schemas.microsoft.com/office/drawing/2014/main" id="{0B5A8392-A6A2-52DD-F8FB-8F47357EB26A}"/>
              </a:ext>
            </a:extLst>
          </p:cNvPr>
          <p:cNvSpPr txBox="1"/>
          <p:nvPr/>
        </p:nvSpPr>
        <p:spPr>
          <a:xfrm>
            <a:off x="531164" y="3648715"/>
            <a:ext cx="4884352" cy="1754326"/>
          </a:xfrm>
          <a:prstGeom prst="rect">
            <a:avLst/>
          </a:prstGeom>
          <a:noFill/>
        </p:spPr>
        <p:txBody>
          <a:bodyPr wrap="square" rtlCol="0">
            <a:spAutoFit/>
          </a:bodyPr>
          <a:lstStyle/>
          <a:p>
            <a:r>
              <a:rPr lang="nl-NL" dirty="0">
                <a:solidFill>
                  <a:schemeClr val="bg1"/>
                </a:solidFill>
                <a:latin typeface="Arial" panose="020B0604020202020204" pitchFamily="34" charset="0"/>
                <a:cs typeface="Arial" panose="020B0604020202020204" pitchFamily="34" charset="0"/>
              </a:rPr>
              <a:t>Ook in ons Koninkrijk zijn unieke gebouwen en gebieden die op de Werelderfgoedlijst van UNESCO staan.</a:t>
            </a:r>
          </a:p>
          <a:p>
            <a:endParaRPr lang="nl-NL" dirty="0">
              <a:solidFill>
                <a:schemeClr val="bg1"/>
              </a:solidFill>
              <a:latin typeface="Arial" panose="020B0604020202020204" pitchFamily="34" charset="0"/>
              <a:cs typeface="Arial" panose="020B0604020202020204" pitchFamily="34" charset="0"/>
            </a:endParaRPr>
          </a:p>
          <a:p>
            <a:r>
              <a:rPr lang="nl-NL" dirty="0">
                <a:solidFill>
                  <a:schemeClr val="bg1"/>
                </a:solidFill>
                <a:latin typeface="Arial" panose="020B0604020202020204" pitchFamily="34" charset="0"/>
                <a:cs typeface="Arial" panose="020B0604020202020204" pitchFamily="34" charset="0"/>
              </a:rPr>
              <a:t>Ze worden door mensen van over de hele wereld bezocht.</a:t>
            </a:r>
          </a:p>
        </p:txBody>
      </p:sp>
      <p:pic>
        <p:nvPicPr>
          <p:cNvPr id="3" name="Afbeelding 2" descr="Afbeelding met tekst, diagram, schermopname, kaart&#10;&#10;Door AI gegenereerde inhoud is mogelijk onjuist.">
            <a:extLst>
              <a:ext uri="{FF2B5EF4-FFF2-40B4-BE49-F238E27FC236}">
                <a16:creationId xmlns:a16="http://schemas.microsoft.com/office/drawing/2014/main" id="{E078BF58-8DF7-D8D0-E5BC-47DFCC1407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20707" y="0"/>
            <a:ext cx="4851974" cy="6858000"/>
          </a:xfrm>
          <a:prstGeom prst="rect">
            <a:avLst/>
          </a:prstGeom>
        </p:spPr>
      </p:pic>
    </p:spTree>
    <p:extLst>
      <p:ext uri="{BB962C8B-B14F-4D97-AF65-F5344CB8AC3E}">
        <p14:creationId xmlns:p14="http://schemas.microsoft.com/office/powerpoint/2010/main" val="2266647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2E6F3"/>
        </a:solidFill>
        <a:effectLst/>
      </p:bgPr>
    </p:bg>
    <p:spTree>
      <p:nvGrpSpPr>
        <p:cNvPr id="1" name="">
          <a:extLst>
            <a:ext uri="{FF2B5EF4-FFF2-40B4-BE49-F238E27FC236}">
              <a16:creationId xmlns:a16="http://schemas.microsoft.com/office/drawing/2014/main" id="{E13A46C7-B5CE-F00C-4063-DBCAC863A96C}"/>
            </a:ext>
          </a:extLst>
        </p:cNvPr>
        <p:cNvGrpSpPr/>
        <p:nvPr/>
      </p:nvGrpSpPr>
      <p:grpSpPr>
        <a:xfrm>
          <a:off x="0" y="0"/>
          <a:ext cx="0" cy="0"/>
          <a:chOff x="0" y="0"/>
          <a:chExt cx="0" cy="0"/>
        </a:xfrm>
      </p:grpSpPr>
      <p:pic>
        <p:nvPicPr>
          <p:cNvPr id="7" name="Afbeelding 6" descr="Afbeelding met Lettertype, symbool, logo, Graphics&#10;&#10;Automatisch gegenereerde beschrijving">
            <a:extLst>
              <a:ext uri="{FF2B5EF4-FFF2-40B4-BE49-F238E27FC236}">
                <a16:creationId xmlns:a16="http://schemas.microsoft.com/office/drawing/2014/main" id="{178AAE18-33E3-0347-028E-58D528C0F2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164" y="567043"/>
            <a:ext cx="3502077" cy="841539"/>
          </a:xfrm>
          <a:prstGeom prst="rect">
            <a:avLst/>
          </a:prstGeom>
        </p:spPr>
      </p:pic>
      <p:sp>
        <p:nvSpPr>
          <p:cNvPr id="4" name="Tekstvak 3">
            <a:extLst>
              <a:ext uri="{FF2B5EF4-FFF2-40B4-BE49-F238E27FC236}">
                <a16:creationId xmlns:a16="http://schemas.microsoft.com/office/drawing/2014/main" id="{B556479F-8308-B2CF-88B1-3EAB2150ECA7}"/>
              </a:ext>
            </a:extLst>
          </p:cNvPr>
          <p:cNvSpPr txBox="1"/>
          <p:nvPr/>
        </p:nvSpPr>
        <p:spPr>
          <a:xfrm>
            <a:off x="531164" y="2571498"/>
            <a:ext cx="10490081" cy="584775"/>
          </a:xfrm>
          <a:prstGeom prst="rect">
            <a:avLst/>
          </a:prstGeom>
          <a:noFill/>
        </p:spPr>
        <p:txBody>
          <a:bodyPr wrap="square" rtlCol="0">
            <a:spAutoFit/>
          </a:bodyPr>
          <a:lstStyle/>
          <a:p>
            <a:r>
              <a:rPr lang="nl-NL" sz="3200" dirty="0">
                <a:solidFill>
                  <a:srgbClr val="1B3051"/>
                </a:solidFill>
                <a:latin typeface="Georgia" panose="02040502050405020303" pitchFamily="18" charset="0"/>
              </a:rPr>
              <a:t>Schokland en omgeving</a:t>
            </a:r>
          </a:p>
        </p:txBody>
      </p:sp>
      <p:pic>
        <p:nvPicPr>
          <p:cNvPr id="2" name="Afbeelding 1">
            <a:extLst>
              <a:ext uri="{FF2B5EF4-FFF2-40B4-BE49-F238E27FC236}">
                <a16:creationId xmlns:a16="http://schemas.microsoft.com/office/drawing/2014/main" id="{9A4D01AC-C7BE-FACB-B8D2-6B6D53CDE4D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35392" y="2260988"/>
            <a:ext cx="5256608" cy="4230793"/>
          </a:xfrm>
          <a:prstGeom prst="rect">
            <a:avLst/>
          </a:prstGeom>
        </p:spPr>
      </p:pic>
      <p:pic>
        <p:nvPicPr>
          <p:cNvPr id="9" name="Afbeelding 8" descr="Afbeelding met schermopname, ontwerp&#10;&#10;Automatisch gegenereerde beschrijving">
            <a:extLst>
              <a:ext uri="{FF2B5EF4-FFF2-40B4-BE49-F238E27FC236}">
                <a16:creationId xmlns:a16="http://schemas.microsoft.com/office/drawing/2014/main" id="{3F5AA7A1-442C-6C8E-F5B5-0A3DDA827DC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53474" y="2080550"/>
            <a:ext cx="360877" cy="360877"/>
          </a:xfrm>
          <a:prstGeom prst="rect">
            <a:avLst/>
          </a:prstGeom>
        </p:spPr>
      </p:pic>
    </p:spTree>
    <p:extLst>
      <p:ext uri="{BB962C8B-B14F-4D97-AF65-F5344CB8AC3E}">
        <p14:creationId xmlns:p14="http://schemas.microsoft.com/office/powerpoint/2010/main" val="4133045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2E6F3"/>
        </a:solidFill>
        <a:effectLst/>
      </p:bgPr>
    </p:bg>
    <p:spTree>
      <p:nvGrpSpPr>
        <p:cNvPr id="1" name="">
          <a:extLst>
            <a:ext uri="{FF2B5EF4-FFF2-40B4-BE49-F238E27FC236}">
              <a16:creationId xmlns:a16="http://schemas.microsoft.com/office/drawing/2014/main" id="{C61901CD-FFC7-3944-5B6A-F03F9AE11E68}"/>
            </a:ext>
          </a:extLst>
        </p:cNvPr>
        <p:cNvGrpSpPr/>
        <p:nvPr/>
      </p:nvGrpSpPr>
      <p:grpSpPr>
        <a:xfrm>
          <a:off x="0" y="0"/>
          <a:ext cx="0" cy="0"/>
          <a:chOff x="0" y="0"/>
          <a:chExt cx="0" cy="0"/>
        </a:xfrm>
      </p:grpSpPr>
      <p:pic>
        <p:nvPicPr>
          <p:cNvPr id="7" name="Afbeelding 6" descr="Afbeelding met Lettertype, symbool, logo, Graphics&#10;&#10;Automatisch gegenereerde beschrijving">
            <a:extLst>
              <a:ext uri="{FF2B5EF4-FFF2-40B4-BE49-F238E27FC236}">
                <a16:creationId xmlns:a16="http://schemas.microsoft.com/office/drawing/2014/main" id="{3E107367-75E7-CAF1-97CE-D75E1641D2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164" y="567043"/>
            <a:ext cx="3502077" cy="841539"/>
          </a:xfrm>
          <a:prstGeom prst="rect">
            <a:avLst/>
          </a:prstGeom>
        </p:spPr>
      </p:pic>
      <p:sp>
        <p:nvSpPr>
          <p:cNvPr id="4" name="Tekstvak 3">
            <a:extLst>
              <a:ext uri="{FF2B5EF4-FFF2-40B4-BE49-F238E27FC236}">
                <a16:creationId xmlns:a16="http://schemas.microsoft.com/office/drawing/2014/main" id="{3AAC3124-3018-4909-DE1B-5BFE3844AF50}"/>
              </a:ext>
            </a:extLst>
          </p:cNvPr>
          <p:cNvSpPr txBox="1"/>
          <p:nvPr/>
        </p:nvSpPr>
        <p:spPr>
          <a:xfrm>
            <a:off x="531164" y="2571498"/>
            <a:ext cx="10490081" cy="584775"/>
          </a:xfrm>
          <a:prstGeom prst="rect">
            <a:avLst/>
          </a:prstGeom>
          <a:noFill/>
        </p:spPr>
        <p:txBody>
          <a:bodyPr wrap="square" rtlCol="0">
            <a:spAutoFit/>
          </a:bodyPr>
          <a:lstStyle/>
          <a:p>
            <a:r>
              <a:rPr lang="nl-NL" sz="3200" dirty="0">
                <a:solidFill>
                  <a:srgbClr val="1B3051"/>
                </a:solidFill>
                <a:latin typeface="Georgia" panose="02040502050405020303" pitchFamily="18" charset="0"/>
              </a:rPr>
              <a:t>Hollandse Waterlinies</a:t>
            </a:r>
          </a:p>
        </p:txBody>
      </p:sp>
      <p:pic>
        <p:nvPicPr>
          <p:cNvPr id="2" name="Afbeelding 1">
            <a:extLst>
              <a:ext uri="{FF2B5EF4-FFF2-40B4-BE49-F238E27FC236}">
                <a16:creationId xmlns:a16="http://schemas.microsoft.com/office/drawing/2014/main" id="{64A0AE85-15CE-B777-831F-DE69A8690B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33912" y="2260988"/>
            <a:ext cx="5258088" cy="2612404"/>
          </a:xfrm>
          <a:prstGeom prst="rect">
            <a:avLst/>
          </a:prstGeom>
        </p:spPr>
      </p:pic>
      <p:pic>
        <p:nvPicPr>
          <p:cNvPr id="9" name="Afbeelding 8" descr="Afbeelding met schermopname, ontwerp&#10;&#10;Automatisch gegenereerde beschrijving">
            <a:extLst>
              <a:ext uri="{FF2B5EF4-FFF2-40B4-BE49-F238E27FC236}">
                <a16:creationId xmlns:a16="http://schemas.microsoft.com/office/drawing/2014/main" id="{508E03B2-6306-FF49-06D9-7EB9E05B11F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53474" y="2080550"/>
            <a:ext cx="360877" cy="360877"/>
          </a:xfrm>
          <a:prstGeom prst="rect">
            <a:avLst/>
          </a:prstGeom>
        </p:spPr>
      </p:pic>
    </p:spTree>
    <p:extLst>
      <p:ext uri="{BB962C8B-B14F-4D97-AF65-F5344CB8AC3E}">
        <p14:creationId xmlns:p14="http://schemas.microsoft.com/office/powerpoint/2010/main" val="3677505710"/>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1505</TotalTime>
  <Words>2486</Words>
  <Application>Microsoft Macintosh PowerPoint</Application>
  <PresentationFormat>Breedbeeld</PresentationFormat>
  <Paragraphs>222</Paragraphs>
  <Slides>23</Slides>
  <Notes>23</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23</vt:i4>
      </vt:variant>
    </vt:vector>
  </HeadingPairs>
  <TitlesOfParts>
    <vt:vector size="26" baseType="lpstr">
      <vt:lpstr>Arial</vt:lpstr>
      <vt:lpstr>Georgia</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Bas Visscher</dc:creator>
  <cp:lastModifiedBy>Bas Visscher | Museum Schokland</cp:lastModifiedBy>
  <cp:revision>21</cp:revision>
  <cp:lastPrinted>2025-10-10T10:04:03Z</cp:lastPrinted>
  <dcterms:created xsi:type="dcterms:W3CDTF">2025-01-06T08:20:37Z</dcterms:created>
  <dcterms:modified xsi:type="dcterms:W3CDTF">2025-10-10T10:11:40Z</dcterms:modified>
</cp:coreProperties>
</file>